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23"/>
  </p:notesMasterIdLst>
  <p:sldIdLst>
    <p:sldId id="264" r:id="rId2"/>
    <p:sldId id="273" r:id="rId3"/>
    <p:sldId id="267" r:id="rId4"/>
    <p:sldId id="272" r:id="rId5"/>
    <p:sldId id="289" r:id="rId6"/>
    <p:sldId id="290" r:id="rId7"/>
    <p:sldId id="291" r:id="rId8"/>
    <p:sldId id="293" r:id="rId9"/>
    <p:sldId id="295" r:id="rId10"/>
    <p:sldId id="296" r:id="rId11"/>
    <p:sldId id="297" r:id="rId12"/>
    <p:sldId id="298" r:id="rId13"/>
    <p:sldId id="303" r:id="rId14"/>
    <p:sldId id="299" r:id="rId15"/>
    <p:sldId id="300" r:id="rId16"/>
    <p:sldId id="292" r:id="rId17"/>
    <p:sldId id="285" r:id="rId18"/>
    <p:sldId id="286" r:id="rId19"/>
    <p:sldId id="281" r:id="rId20"/>
    <p:sldId id="283" r:id="rId21"/>
    <p:sldId id="302" r:id="rId22"/>
  </p:sldIdLst>
  <p:sldSz cx="9144000" cy="6858000" type="screen4x3"/>
  <p:notesSz cx="7010400" cy="92964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97"/>
    <p:restoredTop sz="91463"/>
  </p:normalViewPr>
  <p:slideViewPr>
    <p:cSldViewPr>
      <p:cViewPr varScale="1">
        <p:scale>
          <a:sx n="105" d="100"/>
          <a:sy n="105" d="100"/>
        </p:scale>
        <p:origin x="1794"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D00AA42B-CE1A-473A-9EC1-AB5B15139081}" type="datetimeFigureOut">
              <a:rPr lang="en-US" smtClean="0"/>
              <a:t>4/22/2019</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4DE089CF-117D-40F2-ABD4-9C5CB11F68D9}" type="slidenum">
              <a:rPr lang="en-US" smtClean="0"/>
              <a:t>‹#›</a:t>
            </a:fld>
            <a:endParaRPr lang="en-US"/>
          </a:p>
        </p:txBody>
      </p:sp>
    </p:spTree>
    <p:extLst>
      <p:ext uri="{BB962C8B-B14F-4D97-AF65-F5344CB8AC3E}">
        <p14:creationId xmlns:p14="http://schemas.microsoft.com/office/powerpoint/2010/main" val="9328261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p:spPr>
        <p:txBody>
          <a:bodyPr anchor="b"/>
          <a:lstStyle>
            <a:lvl1pPr algn="ctr">
              <a:defRPr sz="4500"/>
            </a:lvl1pPr>
          </a:lstStyle>
          <a:p>
            <a:r>
              <a:rPr lang="es-ES"/>
              <a:t>Clic para editar título</a:t>
            </a:r>
            <a:endParaRPr lang="es-ES_tradnl"/>
          </a:p>
        </p:txBody>
      </p:sp>
      <p:sp>
        <p:nvSpPr>
          <p:cNvPr id="3" name="Subtítulo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modificar el estilo de subtítulo del patrón</a:t>
            </a:r>
            <a:endParaRPr lang="es-ES_tradnl"/>
          </a:p>
        </p:txBody>
      </p:sp>
      <p:sp>
        <p:nvSpPr>
          <p:cNvPr id="4" name="Marcador de fecha 3"/>
          <p:cNvSpPr>
            <a:spLocks noGrp="1"/>
          </p:cNvSpPr>
          <p:nvPr>
            <p:ph type="dt" sz="half" idx="10"/>
          </p:nvPr>
        </p:nvSpPr>
        <p:spPr/>
        <p:txBody>
          <a:bodyPr/>
          <a:lstStyle/>
          <a:p>
            <a:fld id="{11D39A85-3EC5-4DD3-B80C-914BD24F7F80}" type="datetimeFigureOut">
              <a:rPr lang="es-CO" smtClean="0"/>
              <a:pPr/>
              <a:t>22/04/2019</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F2217A4C-7765-4509-904B-FFC60CB3B7BB}" type="slidenum">
              <a:rPr lang="es-CO" smtClean="0"/>
              <a:pPr/>
              <a:t>‹#›</a:t>
            </a:fld>
            <a:endParaRPr lang="es-CO"/>
          </a:p>
        </p:txBody>
      </p:sp>
    </p:spTree>
    <p:extLst>
      <p:ext uri="{BB962C8B-B14F-4D97-AF65-F5344CB8AC3E}">
        <p14:creationId xmlns:p14="http://schemas.microsoft.com/office/powerpoint/2010/main" val="1057854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Clic para editar título</a:t>
            </a:r>
            <a:endParaRPr lang="es-ES_tradnl"/>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Marcador de fecha 3"/>
          <p:cNvSpPr>
            <a:spLocks noGrp="1"/>
          </p:cNvSpPr>
          <p:nvPr>
            <p:ph type="dt" sz="half" idx="10"/>
          </p:nvPr>
        </p:nvSpPr>
        <p:spPr/>
        <p:txBody>
          <a:bodyPr/>
          <a:lstStyle/>
          <a:p>
            <a:fld id="{11D39A85-3EC5-4DD3-B80C-914BD24F7F80}" type="datetimeFigureOut">
              <a:rPr lang="es-CO" smtClean="0"/>
              <a:pPr/>
              <a:t>22/04/2019</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F2217A4C-7765-4509-904B-FFC60CB3B7BB}" type="slidenum">
              <a:rPr lang="es-CO" smtClean="0"/>
              <a:pPr/>
              <a:t>‹#›</a:t>
            </a:fld>
            <a:endParaRPr lang="es-CO"/>
          </a:p>
        </p:txBody>
      </p:sp>
    </p:spTree>
    <p:extLst>
      <p:ext uri="{BB962C8B-B14F-4D97-AF65-F5344CB8AC3E}">
        <p14:creationId xmlns:p14="http://schemas.microsoft.com/office/powerpoint/2010/main" val="1028163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5" y="365125"/>
            <a:ext cx="1971675" cy="5811838"/>
          </a:xfrm>
        </p:spPr>
        <p:txBody>
          <a:bodyPr vert="eaVert"/>
          <a:lstStyle/>
          <a:p>
            <a:r>
              <a:rPr lang="es-ES"/>
              <a:t>Clic para editar título</a:t>
            </a:r>
            <a:endParaRPr lang="es-ES_tradnl"/>
          </a:p>
        </p:txBody>
      </p:sp>
      <p:sp>
        <p:nvSpPr>
          <p:cNvPr id="3" name="Marcador de texto vertical 2"/>
          <p:cNvSpPr>
            <a:spLocks noGrp="1"/>
          </p:cNvSpPr>
          <p:nvPr>
            <p:ph type="body" orient="vert" idx="1"/>
          </p:nvPr>
        </p:nvSpPr>
        <p:spPr>
          <a:xfrm>
            <a:off x="628650" y="365125"/>
            <a:ext cx="5800725"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Marcador de fecha 3"/>
          <p:cNvSpPr>
            <a:spLocks noGrp="1"/>
          </p:cNvSpPr>
          <p:nvPr>
            <p:ph type="dt" sz="half" idx="10"/>
          </p:nvPr>
        </p:nvSpPr>
        <p:spPr/>
        <p:txBody>
          <a:bodyPr/>
          <a:lstStyle/>
          <a:p>
            <a:fld id="{11D39A85-3EC5-4DD3-B80C-914BD24F7F80}" type="datetimeFigureOut">
              <a:rPr lang="es-CO" smtClean="0"/>
              <a:pPr/>
              <a:t>22/04/2019</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F2217A4C-7765-4509-904B-FFC60CB3B7BB}" type="slidenum">
              <a:rPr lang="es-CO" smtClean="0"/>
              <a:pPr/>
              <a:t>‹#›</a:t>
            </a:fld>
            <a:endParaRPr lang="es-CO"/>
          </a:p>
        </p:txBody>
      </p:sp>
    </p:spTree>
    <p:extLst>
      <p:ext uri="{BB962C8B-B14F-4D97-AF65-F5344CB8AC3E}">
        <p14:creationId xmlns:p14="http://schemas.microsoft.com/office/powerpoint/2010/main" val="14567187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Clic para editar título</a:t>
            </a:r>
            <a:endParaRPr lang="es-ES_tradnl"/>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Marcador de fecha 3"/>
          <p:cNvSpPr>
            <a:spLocks noGrp="1"/>
          </p:cNvSpPr>
          <p:nvPr>
            <p:ph type="dt" sz="half" idx="10"/>
          </p:nvPr>
        </p:nvSpPr>
        <p:spPr/>
        <p:txBody>
          <a:bodyPr/>
          <a:lstStyle/>
          <a:p>
            <a:fld id="{11D39A85-3EC5-4DD3-B80C-914BD24F7F80}" type="datetimeFigureOut">
              <a:rPr lang="es-CO" smtClean="0"/>
              <a:pPr/>
              <a:t>22/04/2019</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F2217A4C-7765-4509-904B-FFC60CB3B7BB}" type="slidenum">
              <a:rPr lang="es-CO" smtClean="0"/>
              <a:pPr/>
              <a:t>‹#›</a:t>
            </a:fld>
            <a:endParaRPr lang="es-CO"/>
          </a:p>
        </p:txBody>
      </p:sp>
    </p:spTree>
    <p:extLst>
      <p:ext uri="{BB962C8B-B14F-4D97-AF65-F5344CB8AC3E}">
        <p14:creationId xmlns:p14="http://schemas.microsoft.com/office/powerpoint/2010/main" val="19662921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9"/>
            <a:ext cx="7886700" cy="2852737"/>
          </a:xfrm>
        </p:spPr>
        <p:txBody>
          <a:bodyPr anchor="b"/>
          <a:lstStyle>
            <a:lvl1pPr>
              <a:defRPr sz="4500"/>
            </a:lvl1pPr>
          </a:lstStyle>
          <a:p>
            <a:r>
              <a:rPr lang="es-ES"/>
              <a:t>Clic para editar título</a:t>
            </a:r>
            <a:endParaRPr lang="es-ES_tradnl"/>
          </a:p>
        </p:txBody>
      </p:sp>
      <p:sp>
        <p:nvSpPr>
          <p:cNvPr id="3" name="Marcador de texto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11D39A85-3EC5-4DD3-B80C-914BD24F7F80}" type="datetimeFigureOut">
              <a:rPr lang="es-CO" smtClean="0"/>
              <a:pPr/>
              <a:t>22/04/2019</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F2217A4C-7765-4509-904B-FFC60CB3B7BB}" type="slidenum">
              <a:rPr lang="es-CO" smtClean="0"/>
              <a:pPr/>
              <a:t>‹#›</a:t>
            </a:fld>
            <a:endParaRPr lang="es-CO"/>
          </a:p>
        </p:txBody>
      </p:sp>
    </p:spTree>
    <p:extLst>
      <p:ext uri="{BB962C8B-B14F-4D97-AF65-F5344CB8AC3E}">
        <p14:creationId xmlns:p14="http://schemas.microsoft.com/office/powerpoint/2010/main" val="19938386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Clic para editar título</a:t>
            </a:r>
            <a:endParaRPr lang="es-ES_tradnl"/>
          </a:p>
        </p:txBody>
      </p:sp>
      <p:sp>
        <p:nvSpPr>
          <p:cNvPr id="3" name="Marcador de contenido 2"/>
          <p:cNvSpPr>
            <a:spLocks noGrp="1"/>
          </p:cNvSpPr>
          <p:nvPr>
            <p:ph sz="half" idx="1"/>
          </p:nvPr>
        </p:nvSpPr>
        <p:spPr>
          <a:xfrm>
            <a:off x="6286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Marcador de contenido 3"/>
          <p:cNvSpPr>
            <a:spLocks noGrp="1"/>
          </p:cNvSpPr>
          <p:nvPr>
            <p:ph sz="half" idx="2"/>
          </p:nvPr>
        </p:nvSpPr>
        <p:spPr>
          <a:xfrm>
            <a:off x="46291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5" name="Marcador de fecha 4"/>
          <p:cNvSpPr>
            <a:spLocks noGrp="1"/>
          </p:cNvSpPr>
          <p:nvPr>
            <p:ph type="dt" sz="half" idx="10"/>
          </p:nvPr>
        </p:nvSpPr>
        <p:spPr/>
        <p:txBody>
          <a:bodyPr/>
          <a:lstStyle/>
          <a:p>
            <a:fld id="{11D39A85-3EC5-4DD3-B80C-914BD24F7F80}" type="datetimeFigureOut">
              <a:rPr lang="es-CO" smtClean="0"/>
              <a:pPr/>
              <a:t>22/04/2019</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F2217A4C-7765-4509-904B-FFC60CB3B7BB}" type="slidenum">
              <a:rPr lang="es-CO" smtClean="0"/>
              <a:pPr/>
              <a:t>‹#›</a:t>
            </a:fld>
            <a:endParaRPr lang="es-CO"/>
          </a:p>
        </p:txBody>
      </p:sp>
    </p:spTree>
    <p:extLst>
      <p:ext uri="{BB962C8B-B14F-4D97-AF65-F5344CB8AC3E}">
        <p14:creationId xmlns:p14="http://schemas.microsoft.com/office/powerpoint/2010/main" val="11109930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29841" y="365126"/>
            <a:ext cx="7886700" cy="1325563"/>
          </a:xfrm>
        </p:spPr>
        <p:txBody>
          <a:bodyPr/>
          <a:lstStyle/>
          <a:p>
            <a:r>
              <a:rPr lang="es-ES"/>
              <a:t>Clic para editar título</a:t>
            </a:r>
            <a:endParaRPr lang="es-ES_tradnl"/>
          </a:p>
        </p:txBody>
      </p:sp>
      <p:sp>
        <p:nvSpPr>
          <p:cNvPr id="3" name="Marcador de texto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el estilo de texto del patrón</a:t>
            </a:r>
          </a:p>
        </p:txBody>
      </p:sp>
      <p:sp>
        <p:nvSpPr>
          <p:cNvPr id="4" name="Marcador de contenido 3"/>
          <p:cNvSpPr>
            <a:spLocks noGrp="1"/>
          </p:cNvSpPr>
          <p:nvPr>
            <p:ph sz="half" idx="2"/>
          </p:nvPr>
        </p:nvSpPr>
        <p:spPr>
          <a:xfrm>
            <a:off x="629842" y="2505075"/>
            <a:ext cx="3868340"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5" name="Marcador de texto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el estilo de texto del patrón</a:t>
            </a:r>
          </a:p>
        </p:txBody>
      </p:sp>
      <p:sp>
        <p:nvSpPr>
          <p:cNvPr id="6" name="Marcador de contenido 5"/>
          <p:cNvSpPr>
            <a:spLocks noGrp="1"/>
          </p:cNvSpPr>
          <p:nvPr>
            <p:ph sz="quarter" idx="4"/>
          </p:nvPr>
        </p:nvSpPr>
        <p:spPr>
          <a:xfrm>
            <a:off x="4629150" y="2505075"/>
            <a:ext cx="3887391"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7" name="Marcador de fecha 6"/>
          <p:cNvSpPr>
            <a:spLocks noGrp="1"/>
          </p:cNvSpPr>
          <p:nvPr>
            <p:ph type="dt" sz="half" idx="10"/>
          </p:nvPr>
        </p:nvSpPr>
        <p:spPr/>
        <p:txBody>
          <a:bodyPr/>
          <a:lstStyle/>
          <a:p>
            <a:fld id="{11D39A85-3EC5-4DD3-B80C-914BD24F7F80}" type="datetimeFigureOut">
              <a:rPr lang="es-CO" smtClean="0"/>
              <a:pPr/>
              <a:t>22/04/2019</a:t>
            </a:fld>
            <a:endParaRPr lang="es-CO"/>
          </a:p>
        </p:txBody>
      </p:sp>
      <p:sp>
        <p:nvSpPr>
          <p:cNvPr id="8" name="Marcador de pie de página 7"/>
          <p:cNvSpPr>
            <a:spLocks noGrp="1"/>
          </p:cNvSpPr>
          <p:nvPr>
            <p:ph type="ftr" sz="quarter" idx="11"/>
          </p:nvPr>
        </p:nvSpPr>
        <p:spPr/>
        <p:txBody>
          <a:bodyPr/>
          <a:lstStyle/>
          <a:p>
            <a:endParaRPr lang="es-CO"/>
          </a:p>
        </p:txBody>
      </p:sp>
      <p:sp>
        <p:nvSpPr>
          <p:cNvPr id="9" name="Marcador de número de diapositiva 8"/>
          <p:cNvSpPr>
            <a:spLocks noGrp="1"/>
          </p:cNvSpPr>
          <p:nvPr>
            <p:ph type="sldNum" sz="quarter" idx="12"/>
          </p:nvPr>
        </p:nvSpPr>
        <p:spPr/>
        <p:txBody>
          <a:bodyPr/>
          <a:lstStyle/>
          <a:p>
            <a:fld id="{F2217A4C-7765-4509-904B-FFC60CB3B7BB}" type="slidenum">
              <a:rPr lang="es-CO" smtClean="0"/>
              <a:pPr/>
              <a:t>‹#›</a:t>
            </a:fld>
            <a:endParaRPr lang="es-CO"/>
          </a:p>
        </p:txBody>
      </p:sp>
    </p:spTree>
    <p:extLst>
      <p:ext uri="{BB962C8B-B14F-4D97-AF65-F5344CB8AC3E}">
        <p14:creationId xmlns:p14="http://schemas.microsoft.com/office/powerpoint/2010/main" val="891747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Clic para editar título</a:t>
            </a:r>
            <a:endParaRPr lang="es-ES_tradnl"/>
          </a:p>
        </p:txBody>
      </p:sp>
      <p:sp>
        <p:nvSpPr>
          <p:cNvPr id="3" name="Marcador de fecha 2"/>
          <p:cNvSpPr>
            <a:spLocks noGrp="1"/>
          </p:cNvSpPr>
          <p:nvPr>
            <p:ph type="dt" sz="half" idx="10"/>
          </p:nvPr>
        </p:nvSpPr>
        <p:spPr/>
        <p:txBody>
          <a:bodyPr/>
          <a:lstStyle/>
          <a:p>
            <a:fld id="{11D39A85-3EC5-4DD3-B80C-914BD24F7F80}" type="datetimeFigureOut">
              <a:rPr lang="es-CO" smtClean="0"/>
              <a:pPr/>
              <a:t>22/04/2019</a:t>
            </a:fld>
            <a:endParaRPr lang="es-CO"/>
          </a:p>
        </p:txBody>
      </p:sp>
      <p:sp>
        <p:nvSpPr>
          <p:cNvPr id="4" name="Marcador de pie de página 3"/>
          <p:cNvSpPr>
            <a:spLocks noGrp="1"/>
          </p:cNvSpPr>
          <p:nvPr>
            <p:ph type="ftr" sz="quarter" idx="11"/>
          </p:nvPr>
        </p:nvSpPr>
        <p:spPr/>
        <p:txBody>
          <a:bodyPr/>
          <a:lstStyle/>
          <a:p>
            <a:endParaRPr lang="es-CO"/>
          </a:p>
        </p:txBody>
      </p:sp>
      <p:sp>
        <p:nvSpPr>
          <p:cNvPr id="5" name="Marcador de número de diapositiva 4"/>
          <p:cNvSpPr>
            <a:spLocks noGrp="1"/>
          </p:cNvSpPr>
          <p:nvPr>
            <p:ph type="sldNum" sz="quarter" idx="12"/>
          </p:nvPr>
        </p:nvSpPr>
        <p:spPr/>
        <p:txBody>
          <a:bodyPr/>
          <a:lstStyle/>
          <a:p>
            <a:fld id="{F2217A4C-7765-4509-904B-FFC60CB3B7BB}" type="slidenum">
              <a:rPr lang="es-CO" smtClean="0"/>
              <a:pPr/>
              <a:t>‹#›</a:t>
            </a:fld>
            <a:endParaRPr lang="es-CO"/>
          </a:p>
        </p:txBody>
      </p:sp>
    </p:spTree>
    <p:extLst>
      <p:ext uri="{BB962C8B-B14F-4D97-AF65-F5344CB8AC3E}">
        <p14:creationId xmlns:p14="http://schemas.microsoft.com/office/powerpoint/2010/main" val="19646103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11D39A85-3EC5-4DD3-B80C-914BD24F7F80}" type="datetimeFigureOut">
              <a:rPr lang="es-CO" smtClean="0"/>
              <a:pPr/>
              <a:t>22/04/2019</a:t>
            </a:fld>
            <a:endParaRPr lang="es-CO"/>
          </a:p>
        </p:txBody>
      </p:sp>
      <p:sp>
        <p:nvSpPr>
          <p:cNvPr id="3" name="Marcador de pie de página 2"/>
          <p:cNvSpPr>
            <a:spLocks noGrp="1"/>
          </p:cNvSpPr>
          <p:nvPr>
            <p:ph type="ftr" sz="quarter" idx="11"/>
          </p:nvPr>
        </p:nvSpPr>
        <p:spPr/>
        <p:txBody>
          <a:bodyPr/>
          <a:lstStyle/>
          <a:p>
            <a:endParaRPr lang="es-CO"/>
          </a:p>
        </p:txBody>
      </p:sp>
      <p:sp>
        <p:nvSpPr>
          <p:cNvPr id="4" name="Marcador de número de diapositiva 3"/>
          <p:cNvSpPr>
            <a:spLocks noGrp="1"/>
          </p:cNvSpPr>
          <p:nvPr>
            <p:ph type="sldNum" sz="quarter" idx="12"/>
          </p:nvPr>
        </p:nvSpPr>
        <p:spPr/>
        <p:txBody>
          <a:bodyPr/>
          <a:lstStyle/>
          <a:p>
            <a:fld id="{F2217A4C-7765-4509-904B-FFC60CB3B7BB}" type="slidenum">
              <a:rPr lang="es-CO" smtClean="0"/>
              <a:pPr/>
              <a:t>‹#›</a:t>
            </a:fld>
            <a:endParaRPr lang="es-CO"/>
          </a:p>
        </p:txBody>
      </p:sp>
    </p:spTree>
    <p:extLst>
      <p:ext uri="{BB962C8B-B14F-4D97-AF65-F5344CB8AC3E}">
        <p14:creationId xmlns:p14="http://schemas.microsoft.com/office/powerpoint/2010/main" val="16455504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p:spPr>
        <p:txBody>
          <a:bodyPr anchor="b"/>
          <a:lstStyle>
            <a:lvl1pPr>
              <a:defRPr sz="2400"/>
            </a:lvl1pPr>
          </a:lstStyle>
          <a:p>
            <a:r>
              <a:rPr lang="es-ES"/>
              <a:t>Clic para editar título</a:t>
            </a:r>
            <a:endParaRPr lang="es-ES_tradnl"/>
          </a:p>
        </p:txBody>
      </p:sp>
      <p:sp>
        <p:nvSpPr>
          <p:cNvPr id="3" name="Marcador de contenido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Marcador de texto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11D39A85-3EC5-4DD3-B80C-914BD24F7F80}" type="datetimeFigureOut">
              <a:rPr lang="es-CO" smtClean="0"/>
              <a:pPr/>
              <a:t>22/04/2019</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F2217A4C-7765-4509-904B-FFC60CB3B7BB}" type="slidenum">
              <a:rPr lang="es-CO" smtClean="0"/>
              <a:pPr/>
              <a:t>‹#›</a:t>
            </a:fld>
            <a:endParaRPr lang="es-CO"/>
          </a:p>
        </p:txBody>
      </p:sp>
    </p:spTree>
    <p:extLst>
      <p:ext uri="{BB962C8B-B14F-4D97-AF65-F5344CB8AC3E}">
        <p14:creationId xmlns:p14="http://schemas.microsoft.com/office/powerpoint/2010/main" val="14715196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p:spPr>
        <p:txBody>
          <a:bodyPr anchor="b"/>
          <a:lstStyle>
            <a:lvl1pPr>
              <a:defRPr sz="2400"/>
            </a:lvl1pPr>
          </a:lstStyle>
          <a:p>
            <a:r>
              <a:rPr lang="es-ES"/>
              <a:t>Clic para editar título</a:t>
            </a:r>
            <a:endParaRPr lang="es-ES_tradnl"/>
          </a:p>
        </p:txBody>
      </p:sp>
      <p:sp>
        <p:nvSpPr>
          <p:cNvPr id="3" name="Marcador de imagen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s-ES_tradnl"/>
          </a:p>
        </p:txBody>
      </p:sp>
      <p:sp>
        <p:nvSpPr>
          <p:cNvPr id="4" name="Marcador de texto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11D39A85-3EC5-4DD3-B80C-914BD24F7F80}" type="datetimeFigureOut">
              <a:rPr lang="es-CO" smtClean="0"/>
              <a:pPr/>
              <a:t>22/04/2019</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F2217A4C-7765-4509-904B-FFC60CB3B7BB}" type="slidenum">
              <a:rPr lang="es-CO" smtClean="0"/>
              <a:pPr/>
              <a:t>‹#›</a:t>
            </a:fld>
            <a:endParaRPr lang="es-CO"/>
          </a:p>
        </p:txBody>
      </p:sp>
    </p:spTree>
    <p:extLst>
      <p:ext uri="{BB962C8B-B14F-4D97-AF65-F5344CB8AC3E}">
        <p14:creationId xmlns:p14="http://schemas.microsoft.com/office/powerpoint/2010/main" val="14095997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Clic para editar título</a:t>
            </a:r>
            <a:endParaRPr lang="es-ES_tradnl"/>
          </a:p>
        </p:txBody>
      </p:sp>
      <p:sp>
        <p:nvSpPr>
          <p:cNvPr id="3" name="Marcador de texto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Marcador de fecha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1D39A85-3EC5-4DD3-B80C-914BD24F7F80}" type="datetimeFigureOut">
              <a:rPr lang="es-CO" smtClean="0"/>
              <a:pPr/>
              <a:t>22/04/2019</a:t>
            </a:fld>
            <a:endParaRPr lang="es-CO"/>
          </a:p>
        </p:txBody>
      </p:sp>
      <p:sp>
        <p:nvSpPr>
          <p:cNvPr id="5" name="Marcador de pie de página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CO"/>
          </a:p>
        </p:txBody>
      </p:sp>
      <p:sp>
        <p:nvSpPr>
          <p:cNvPr id="6" name="Marcador de número de diapositiva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2217A4C-7765-4509-904B-FFC60CB3B7BB}" type="slidenum">
              <a:rPr lang="es-CO" smtClean="0"/>
              <a:pPr/>
              <a:t>‹#›</a:t>
            </a:fld>
            <a:endParaRPr lang="es-CO"/>
          </a:p>
        </p:txBody>
      </p:sp>
    </p:spTree>
    <p:extLst>
      <p:ext uri="{BB962C8B-B14F-4D97-AF65-F5344CB8AC3E}">
        <p14:creationId xmlns:p14="http://schemas.microsoft.com/office/powerpoint/2010/main" val="105163612"/>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s-ES_tradn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jpeg"/></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5.gif"/><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hyperlink" Target="http://www.cienciacosmica.net/news/geometria-sagrada/" TargetMode="External"/><Relationship Id="rId5" Type="http://schemas.openxmlformats.org/officeDocument/2006/relationships/hyperlink" Target="http://www.elblogalternativo.com/2010/10/06/%C2%BFque-son-los-registros-akashicos/" TargetMode="Externa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3568" y="-171400"/>
            <a:ext cx="7128792" cy="1656184"/>
          </a:xfrm>
        </p:spPr>
        <p:txBody>
          <a:bodyPr>
            <a:noAutofit/>
          </a:bodyPr>
          <a:lstStyle/>
          <a:p>
            <a:pPr algn="ctr"/>
            <a:br>
              <a:rPr lang="es-CO" sz="2000" b="1" dirty="0">
                <a:solidFill>
                  <a:srgbClr val="002060"/>
                </a:solidFill>
              </a:rPr>
            </a:br>
            <a:endParaRPr lang="es-CO" sz="2000" dirty="0"/>
          </a:p>
        </p:txBody>
      </p:sp>
      <p:sp>
        <p:nvSpPr>
          <p:cNvPr id="3" name="2 Marcador de contenido"/>
          <p:cNvSpPr>
            <a:spLocks noGrp="1"/>
          </p:cNvSpPr>
          <p:nvPr>
            <p:ph idx="1"/>
          </p:nvPr>
        </p:nvSpPr>
        <p:spPr>
          <a:xfrm>
            <a:off x="755576" y="476672"/>
            <a:ext cx="7467600" cy="5997280"/>
          </a:xfrm>
        </p:spPr>
        <p:txBody>
          <a:bodyPr/>
          <a:lstStyle/>
          <a:p>
            <a:pPr marL="0" indent="0" algn="ctr">
              <a:buNone/>
            </a:pPr>
            <a:endParaRPr lang="es-CO" b="1" dirty="0">
              <a:solidFill>
                <a:srgbClr val="002060"/>
              </a:solidFill>
            </a:endParaRPr>
          </a:p>
          <a:p>
            <a:pPr marL="0" indent="0" algn="ctr">
              <a:buNone/>
            </a:pPr>
            <a:endParaRPr lang="es-CO" b="1" dirty="0">
              <a:solidFill>
                <a:srgbClr val="002060"/>
              </a:solidFill>
            </a:endParaRPr>
          </a:p>
          <a:p>
            <a:pPr algn="ctr">
              <a:buNone/>
            </a:pPr>
            <a:r>
              <a:rPr lang="en-US" b="1" dirty="0">
                <a:solidFill>
                  <a:srgbClr val="002060"/>
                </a:solidFill>
              </a:rPr>
              <a:t>UPDATE: PEACE AND VICTIMS’ RIGHTS IN COLOMBIA</a:t>
            </a:r>
          </a:p>
          <a:p>
            <a:pPr algn="ctr">
              <a:buNone/>
            </a:pPr>
            <a:endParaRPr lang="en-US" b="1" dirty="0">
              <a:solidFill>
                <a:srgbClr val="002060"/>
              </a:solidFill>
            </a:endParaRPr>
          </a:p>
          <a:p>
            <a:pPr algn="ctr">
              <a:buNone/>
            </a:pPr>
            <a:r>
              <a:rPr lang="en-US" b="1" dirty="0">
                <a:solidFill>
                  <a:srgbClr val="002060"/>
                </a:solidFill>
              </a:rPr>
              <a:t>TOM LANTOS HUMAN RIGHTS COMMISSION</a:t>
            </a:r>
          </a:p>
          <a:p>
            <a:pPr marL="0" indent="0" algn="ctr">
              <a:buNone/>
            </a:pPr>
            <a:r>
              <a:rPr lang="es-CO" b="1" dirty="0">
                <a:solidFill>
                  <a:srgbClr val="002060"/>
                </a:solidFill>
              </a:rPr>
              <a:t>WASHINGTON, DC</a:t>
            </a:r>
          </a:p>
          <a:p>
            <a:pPr marL="0" indent="0" algn="ctr">
              <a:buNone/>
            </a:pPr>
            <a:r>
              <a:rPr lang="es-CO" b="1" dirty="0">
                <a:solidFill>
                  <a:srgbClr val="002060"/>
                </a:solidFill>
              </a:rPr>
              <a:t>APRIL 8, 2019</a:t>
            </a:r>
          </a:p>
          <a:p>
            <a:pPr marL="0" indent="0" algn="ctr">
              <a:buNone/>
            </a:pPr>
            <a:endParaRPr lang="es-CO" b="1" dirty="0">
              <a:solidFill>
                <a:srgbClr val="002060"/>
              </a:solidFill>
            </a:endParaRPr>
          </a:p>
          <a:p>
            <a:pPr marL="0" indent="0" algn="ctr">
              <a:buNone/>
            </a:pPr>
            <a:r>
              <a:rPr lang="es-CO" b="1" dirty="0">
                <a:solidFill>
                  <a:srgbClr val="002060"/>
                </a:solidFill>
              </a:rPr>
              <a:t>JAIME ENRIQUE ARIAS </a:t>
            </a:r>
            <a:r>
              <a:rPr lang="es-CO" b="1" dirty="0" err="1">
                <a:solidFill>
                  <a:srgbClr val="002060"/>
                </a:solidFill>
              </a:rPr>
              <a:t>ARIAS</a:t>
            </a:r>
            <a:endParaRPr lang="es-CO" b="1" dirty="0">
              <a:solidFill>
                <a:srgbClr val="002060"/>
              </a:solidFill>
            </a:endParaRPr>
          </a:p>
          <a:p>
            <a:pPr marL="0" indent="0" algn="ctr">
              <a:buNone/>
            </a:pPr>
            <a:r>
              <a:rPr lang="es-CO" b="1" dirty="0">
                <a:solidFill>
                  <a:srgbClr val="002060"/>
                </a:solidFill>
              </a:rPr>
              <a:t>PUEBLO INDIGENA KANKUAMO</a:t>
            </a:r>
          </a:p>
          <a:p>
            <a:pPr marL="0" indent="0" algn="ctr">
              <a:buNone/>
            </a:pPr>
            <a:r>
              <a:rPr lang="es-CO" b="1" dirty="0">
                <a:solidFill>
                  <a:srgbClr val="002060"/>
                </a:solidFill>
              </a:rPr>
              <a:t>COLOMBIA</a:t>
            </a:r>
          </a:p>
        </p:txBody>
      </p:sp>
    </p:spTree>
    <p:extLst>
      <p:ext uri="{BB962C8B-B14F-4D97-AF65-F5344CB8AC3E}">
        <p14:creationId xmlns:p14="http://schemas.microsoft.com/office/powerpoint/2010/main" val="11677371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83568" y="332656"/>
            <a:ext cx="7776864" cy="769441"/>
          </a:xfrm>
          <a:prstGeom prst="rect">
            <a:avLst/>
          </a:prstGeom>
        </p:spPr>
        <p:txBody>
          <a:bodyPr wrap="square">
            <a:spAutoFit/>
          </a:bodyPr>
          <a:lstStyle/>
          <a:p>
            <a:pPr algn="ctr"/>
            <a:r>
              <a:rPr lang="es-CO" sz="2200" b="1" dirty="0">
                <a:solidFill>
                  <a:srgbClr val="002060"/>
                </a:solidFill>
              </a:rPr>
              <a:t>INDIGENOUS PEOPLES AND DEPARTMENTS MOST AFFECTED BY MASS FORCED DISPLACEMENT AND CONFINEMENT </a:t>
            </a:r>
          </a:p>
        </p:txBody>
      </p:sp>
      <p:graphicFrame>
        <p:nvGraphicFramePr>
          <p:cNvPr id="5" name="4 Tabla"/>
          <p:cNvGraphicFramePr>
            <a:graphicFrameLocks noGrp="1"/>
          </p:cNvGraphicFramePr>
          <p:nvPr>
            <p:extLst>
              <p:ext uri="{D42A27DB-BD31-4B8C-83A1-F6EECF244321}">
                <p14:modId xmlns:p14="http://schemas.microsoft.com/office/powerpoint/2010/main" val="1447128801"/>
              </p:ext>
            </p:extLst>
          </p:nvPr>
        </p:nvGraphicFramePr>
        <p:xfrm>
          <a:off x="611560" y="1440652"/>
          <a:ext cx="8136903" cy="5041825"/>
        </p:xfrm>
        <a:graphic>
          <a:graphicData uri="http://schemas.openxmlformats.org/drawingml/2006/table">
            <a:tbl>
              <a:tblPr firstRow="1" bandRow="1">
                <a:tableStyleId>{5C22544A-7EE6-4342-B048-85BDC9FD1C3A}</a:tableStyleId>
              </a:tblPr>
              <a:tblGrid>
                <a:gridCol w="2000144">
                  <a:extLst>
                    <a:ext uri="{9D8B030D-6E8A-4147-A177-3AD203B41FA5}">
                      <a16:colId xmlns:a16="http://schemas.microsoft.com/office/drawing/2014/main" val="20000"/>
                    </a:ext>
                  </a:extLst>
                </a:gridCol>
                <a:gridCol w="1753360">
                  <a:extLst>
                    <a:ext uri="{9D8B030D-6E8A-4147-A177-3AD203B41FA5}">
                      <a16:colId xmlns:a16="http://schemas.microsoft.com/office/drawing/2014/main" val="20001"/>
                    </a:ext>
                  </a:extLst>
                </a:gridCol>
                <a:gridCol w="1434567">
                  <a:extLst>
                    <a:ext uri="{9D8B030D-6E8A-4147-A177-3AD203B41FA5}">
                      <a16:colId xmlns:a16="http://schemas.microsoft.com/office/drawing/2014/main" val="20002"/>
                    </a:ext>
                  </a:extLst>
                </a:gridCol>
                <a:gridCol w="1593963">
                  <a:extLst>
                    <a:ext uri="{9D8B030D-6E8A-4147-A177-3AD203B41FA5}">
                      <a16:colId xmlns:a16="http://schemas.microsoft.com/office/drawing/2014/main" val="20003"/>
                    </a:ext>
                  </a:extLst>
                </a:gridCol>
                <a:gridCol w="1354869">
                  <a:extLst>
                    <a:ext uri="{9D8B030D-6E8A-4147-A177-3AD203B41FA5}">
                      <a16:colId xmlns:a16="http://schemas.microsoft.com/office/drawing/2014/main" val="20004"/>
                    </a:ext>
                  </a:extLst>
                </a:gridCol>
              </a:tblGrid>
              <a:tr h="131191">
                <a:tc>
                  <a:txBody>
                    <a:bodyPr/>
                    <a:lstStyle/>
                    <a:p>
                      <a:endParaRPr lang="es-CO" dirty="0"/>
                    </a:p>
                  </a:txBody>
                  <a:tcPr/>
                </a:tc>
                <a:tc>
                  <a:txBody>
                    <a:bodyPr/>
                    <a:lstStyle/>
                    <a:p>
                      <a:endParaRPr lang="es-CO"/>
                    </a:p>
                  </a:txBody>
                  <a:tcPr/>
                </a:tc>
                <a:tc>
                  <a:txBody>
                    <a:bodyPr/>
                    <a:lstStyle/>
                    <a:p>
                      <a:endParaRPr lang="es-CO"/>
                    </a:p>
                  </a:txBody>
                  <a:tcPr/>
                </a:tc>
                <a:tc>
                  <a:txBody>
                    <a:bodyPr/>
                    <a:lstStyle/>
                    <a:p>
                      <a:endParaRPr lang="es-CO" dirty="0"/>
                    </a:p>
                  </a:txBody>
                  <a:tcPr/>
                </a:tc>
                <a:tc>
                  <a:txBody>
                    <a:bodyPr/>
                    <a:lstStyle/>
                    <a:p>
                      <a:endParaRPr lang="es-CO" dirty="0"/>
                    </a:p>
                  </a:txBody>
                  <a:tcPr/>
                </a:tc>
                <a:extLst>
                  <a:ext uri="{0D108BD9-81ED-4DB2-BD59-A6C34878D82A}">
                    <a16:rowId xmlns:a16="http://schemas.microsoft.com/office/drawing/2014/main" val="10000"/>
                  </a:ext>
                </a:extLst>
              </a:tr>
              <a:tr h="948929">
                <a:tc>
                  <a:txBody>
                    <a:bodyPr/>
                    <a:lstStyle/>
                    <a:p>
                      <a:r>
                        <a:rPr lang="es-CO" b="1" dirty="0"/>
                        <a:t>DEPARTMENT</a:t>
                      </a:r>
                    </a:p>
                  </a:txBody>
                  <a:tcPr/>
                </a:tc>
                <a:tc>
                  <a:txBody>
                    <a:bodyPr/>
                    <a:lstStyle/>
                    <a:p>
                      <a:r>
                        <a:rPr lang="es-CO" b="1" dirty="0"/>
                        <a:t>MUNICIPALITY</a:t>
                      </a:r>
                    </a:p>
                  </a:txBody>
                  <a:tcPr/>
                </a:tc>
                <a:tc>
                  <a:txBody>
                    <a:bodyPr/>
                    <a:lstStyle/>
                    <a:p>
                      <a:r>
                        <a:rPr lang="es-CO" b="1" dirty="0"/>
                        <a:t>INDIGENOUS PEOPLE</a:t>
                      </a:r>
                    </a:p>
                  </a:txBody>
                  <a:tcPr/>
                </a:tc>
                <a:tc>
                  <a:txBody>
                    <a:bodyPr/>
                    <a:lstStyle/>
                    <a:p>
                      <a:r>
                        <a:rPr lang="es-CO" b="1" baseline="0" dirty="0"/>
                        <a:t>TYPE OF VICTIMIZATION </a:t>
                      </a:r>
                      <a:endParaRPr lang="es-CO" b="1" dirty="0"/>
                    </a:p>
                  </a:txBody>
                  <a:tcPr/>
                </a:tc>
                <a:tc>
                  <a:txBody>
                    <a:bodyPr/>
                    <a:lstStyle/>
                    <a:p>
                      <a:r>
                        <a:rPr lang="es-CO" b="1" dirty="0" err="1"/>
                        <a:t>N°</a:t>
                      </a:r>
                      <a:r>
                        <a:rPr lang="es-CO" b="1" dirty="0"/>
                        <a:t> OF PEOPLE </a:t>
                      </a:r>
                    </a:p>
                  </a:txBody>
                  <a:tcPr/>
                </a:tc>
                <a:extLst>
                  <a:ext uri="{0D108BD9-81ED-4DB2-BD59-A6C34878D82A}">
                    <a16:rowId xmlns:a16="http://schemas.microsoft.com/office/drawing/2014/main" val="10001"/>
                  </a:ext>
                </a:extLst>
              </a:tr>
              <a:tr h="948929">
                <a:tc>
                  <a:txBody>
                    <a:bodyPr/>
                    <a:lstStyle/>
                    <a:p>
                      <a:r>
                        <a:rPr lang="es-CO" dirty="0"/>
                        <a:t>Choco</a:t>
                      </a:r>
                    </a:p>
                  </a:txBody>
                  <a:tcPr/>
                </a:tc>
                <a:tc>
                  <a:txBody>
                    <a:bodyPr/>
                    <a:lstStyle/>
                    <a:p>
                      <a:r>
                        <a:rPr lang="es-CO" dirty="0" err="1"/>
                        <a:t>Itsmina</a:t>
                      </a:r>
                      <a:r>
                        <a:rPr lang="es-CO" dirty="0"/>
                        <a:t>, </a:t>
                      </a:r>
                    </a:p>
                    <a:p>
                      <a:r>
                        <a:rPr lang="es-CO" dirty="0" err="1"/>
                        <a:t>Union</a:t>
                      </a:r>
                      <a:r>
                        <a:rPr lang="es-CO" baseline="0" dirty="0"/>
                        <a:t> </a:t>
                      </a:r>
                      <a:r>
                        <a:rPr lang="es-CO" dirty="0"/>
                        <a:t>Choco</a:t>
                      </a:r>
                    </a:p>
                    <a:p>
                      <a:r>
                        <a:rPr lang="es-CO" dirty="0"/>
                        <a:t>San </a:t>
                      </a:r>
                      <a:r>
                        <a:rPr lang="es-CO" dirty="0" err="1"/>
                        <a:t>Cristibal</a:t>
                      </a:r>
                      <a:endParaRPr lang="es-CO"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O" dirty="0" err="1"/>
                        <a:t>Wounaan</a:t>
                      </a:r>
                      <a:endParaRPr lang="es-CO" dirty="0"/>
                    </a:p>
                    <a:p>
                      <a:endParaRPr lang="es-CO" dirty="0"/>
                    </a:p>
                  </a:txBody>
                  <a:tcPr/>
                </a:tc>
                <a:tc>
                  <a:txBody>
                    <a:bodyPr/>
                    <a:lstStyle/>
                    <a:p>
                      <a:r>
                        <a:rPr lang="es-CO" dirty="0" err="1"/>
                        <a:t>Confinement</a:t>
                      </a:r>
                      <a:endParaRPr lang="es-CO" dirty="0"/>
                    </a:p>
                  </a:txBody>
                  <a:tcPr/>
                </a:tc>
                <a:tc>
                  <a:txBody>
                    <a:bodyPr/>
                    <a:lstStyle/>
                    <a:p>
                      <a:r>
                        <a:rPr lang="es-CO" dirty="0"/>
                        <a:t>517</a:t>
                      </a:r>
                    </a:p>
                  </a:txBody>
                  <a:tcPr/>
                </a:tc>
                <a:extLst>
                  <a:ext uri="{0D108BD9-81ED-4DB2-BD59-A6C34878D82A}">
                    <a16:rowId xmlns:a16="http://schemas.microsoft.com/office/drawing/2014/main" val="10002"/>
                  </a:ext>
                </a:extLst>
              </a:tr>
              <a:tr h="948929">
                <a:tc>
                  <a:txBody>
                    <a:bodyPr/>
                    <a:lstStyle/>
                    <a:p>
                      <a:r>
                        <a:rPr lang="es-CO" dirty="0"/>
                        <a:t>Choco</a:t>
                      </a:r>
                    </a:p>
                  </a:txBody>
                  <a:tcPr/>
                </a:tc>
                <a:tc>
                  <a:txBody>
                    <a:bodyPr/>
                    <a:lstStyle/>
                    <a:p>
                      <a:r>
                        <a:rPr lang="es-CO" dirty="0" err="1"/>
                        <a:t>Itsmina</a:t>
                      </a:r>
                      <a:r>
                        <a:rPr lang="es-CO" baseline="0" dirty="0"/>
                        <a:t> Comunidad Puerto </a:t>
                      </a:r>
                      <a:r>
                        <a:rPr lang="es-CO" baseline="0" dirty="0" err="1"/>
                        <a:t>Olve</a:t>
                      </a:r>
                      <a:endParaRPr lang="es-CO"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O" dirty="0" err="1"/>
                        <a:t>Wounaan</a:t>
                      </a:r>
                      <a:endParaRPr lang="es-CO" dirty="0"/>
                    </a:p>
                    <a:p>
                      <a:endParaRPr lang="es-CO" dirty="0"/>
                    </a:p>
                  </a:txBody>
                  <a:tcPr/>
                </a:tc>
                <a:tc>
                  <a:txBody>
                    <a:bodyPr/>
                    <a:lstStyle/>
                    <a:p>
                      <a:r>
                        <a:rPr lang="es-CO" dirty="0" err="1"/>
                        <a:t>Confinement</a:t>
                      </a:r>
                      <a:endParaRPr lang="es-CO" dirty="0"/>
                    </a:p>
                  </a:txBody>
                  <a:tcPr/>
                </a:tc>
                <a:tc>
                  <a:txBody>
                    <a:bodyPr/>
                    <a:lstStyle/>
                    <a:p>
                      <a:r>
                        <a:rPr lang="es-CO" dirty="0"/>
                        <a:t>144</a:t>
                      </a:r>
                    </a:p>
                  </a:txBody>
                  <a:tcPr/>
                </a:tc>
                <a:extLst>
                  <a:ext uri="{0D108BD9-81ED-4DB2-BD59-A6C34878D82A}">
                    <a16:rowId xmlns:a16="http://schemas.microsoft.com/office/drawing/2014/main" val="10003"/>
                  </a:ext>
                </a:extLst>
              </a:tr>
              <a:tr h="948929">
                <a:tc>
                  <a:txBody>
                    <a:bodyPr/>
                    <a:lstStyle/>
                    <a:p>
                      <a:r>
                        <a:rPr lang="es-CO" dirty="0"/>
                        <a:t>Choco</a:t>
                      </a:r>
                    </a:p>
                  </a:txBody>
                  <a:tcPr/>
                </a:tc>
                <a:tc>
                  <a:txBody>
                    <a:bodyPr/>
                    <a:lstStyle/>
                    <a:p>
                      <a:r>
                        <a:rPr lang="es-CO" dirty="0"/>
                        <a:t>Lloro</a:t>
                      </a:r>
                      <a:r>
                        <a:rPr lang="es-CO" baseline="0" dirty="0"/>
                        <a:t> </a:t>
                      </a:r>
                      <a:endParaRPr lang="es-CO" dirty="0"/>
                    </a:p>
                  </a:txBody>
                  <a:tcPr/>
                </a:tc>
                <a:tc>
                  <a:txBody>
                    <a:bodyPr/>
                    <a:lstStyle/>
                    <a:p>
                      <a:r>
                        <a:rPr lang="es-CO" dirty="0"/>
                        <a:t>Embera</a:t>
                      </a:r>
                      <a:r>
                        <a:rPr lang="es-CO" baseline="0" dirty="0"/>
                        <a:t> </a:t>
                      </a:r>
                      <a:r>
                        <a:rPr lang="es-CO" baseline="0" dirty="0" err="1"/>
                        <a:t>Chami</a:t>
                      </a:r>
                      <a:endParaRPr lang="es-CO" dirty="0"/>
                    </a:p>
                  </a:txBody>
                  <a:tcPr/>
                </a:tc>
                <a:tc>
                  <a:txBody>
                    <a:bodyPr/>
                    <a:lstStyle/>
                    <a:p>
                      <a:r>
                        <a:rPr lang="es-CO" dirty="0" err="1"/>
                        <a:t>Forced</a:t>
                      </a:r>
                      <a:r>
                        <a:rPr lang="es-CO" dirty="0"/>
                        <a:t> </a:t>
                      </a:r>
                      <a:r>
                        <a:rPr lang="es-CO" dirty="0" err="1"/>
                        <a:t>displacement</a:t>
                      </a:r>
                      <a:endParaRPr lang="es-CO" dirty="0"/>
                    </a:p>
                  </a:txBody>
                  <a:tcPr/>
                </a:tc>
                <a:tc>
                  <a:txBody>
                    <a:bodyPr/>
                    <a:lstStyle/>
                    <a:p>
                      <a:r>
                        <a:rPr lang="es-CO" dirty="0"/>
                        <a:t>602</a:t>
                      </a:r>
                    </a:p>
                  </a:txBody>
                  <a:tcPr/>
                </a:tc>
                <a:extLst>
                  <a:ext uri="{0D108BD9-81ED-4DB2-BD59-A6C34878D82A}">
                    <a16:rowId xmlns:a16="http://schemas.microsoft.com/office/drawing/2014/main" val="10004"/>
                  </a:ext>
                </a:extLst>
              </a:tr>
              <a:tr h="948929">
                <a:tc>
                  <a:txBody>
                    <a:bodyPr/>
                    <a:lstStyle/>
                    <a:p>
                      <a:r>
                        <a:rPr lang="es-CO" dirty="0"/>
                        <a:t>Choco</a:t>
                      </a:r>
                    </a:p>
                  </a:txBody>
                  <a:tcPr/>
                </a:tc>
                <a:tc>
                  <a:txBody>
                    <a:bodyPr/>
                    <a:lstStyle/>
                    <a:p>
                      <a:r>
                        <a:rPr lang="es-CO" dirty="0"/>
                        <a:t>Alto </a:t>
                      </a:r>
                      <a:r>
                        <a:rPr lang="es-CO" dirty="0" err="1"/>
                        <a:t>Baudo</a:t>
                      </a:r>
                      <a:r>
                        <a:rPr lang="es-CO" dirty="0"/>
                        <a:t> </a:t>
                      </a:r>
                    </a:p>
                  </a:txBody>
                  <a:tcPr/>
                </a:tc>
                <a:tc>
                  <a:txBody>
                    <a:bodyPr/>
                    <a:lstStyle/>
                    <a:p>
                      <a:r>
                        <a:rPr lang="es-CO" dirty="0"/>
                        <a:t>Embera </a:t>
                      </a:r>
                      <a:r>
                        <a:rPr lang="es-CO" dirty="0" err="1"/>
                        <a:t>Dovida</a:t>
                      </a:r>
                      <a:r>
                        <a:rPr lang="es-CO" dirty="0"/>
                        <a:t>.</a:t>
                      </a:r>
                    </a:p>
                  </a:txBody>
                  <a:tcPr/>
                </a:tc>
                <a:tc>
                  <a:txBody>
                    <a:bodyPr/>
                    <a:lstStyle/>
                    <a:p>
                      <a:r>
                        <a:rPr lang="es-CO" dirty="0" err="1"/>
                        <a:t>Forced</a:t>
                      </a:r>
                      <a:r>
                        <a:rPr lang="es-CO" dirty="0"/>
                        <a:t> </a:t>
                      </a:r>
                      <a:r>
                        <a:rPr lang="es-CO" dirty="0" err="1"/>
                        <a:t>displacement</a:t>
                      </a:r>
                      <a:endParaRPr lang="es-CO" dirty="0"/>
                    </a:p>
                  </a:txBody>
                  <a:tcPr/>
                </a:tc>
                <a:tc>
                  <a:txBody>
                    <a:bodyPr/>
                    <a:lstStyle/>
                    <a:p>
                      <a:r>
                        <a:rPr lang="es-CO" dirty="0"/>
                        <a:t>309</a:t>
                      </a: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354206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3014441253"/>
              </p:ext>
            </p:extLst>
          </p:nvPr>
        </p:nvGraphicFramePr>
        <p:xfrm>
          <a:off x="395536" y="1340769"/>
          <a:ext cx="8352928" cy="4968549"/>
        </p:xfrm>
        <a:graphic>
          <a:graphicData uri="http://schemas.openxmlformats.org/drawingml/2006/table">
            <a:tbl>
              <a:tblPr firstRow="1" bandRow="1">
                <a:tableStyleId>{5C22544A-7EE6-4342-B048-85BDC9FD1C3A}</a:tableStyleId>
              </a:tblPr>
              <a:tblGrid>
                <a:gridCol w="2232248">
                  <a:extLst>
                    <a:ext uri="{9D8B030D-6E8A-4147-A177-3AD203B41FA5}">
                      <a16:colId xmlns:a16="http://schemas.microsoft.com/office/drawing/2014/main" val="20000"/>
                    </a:ext>
                  </a:extLst>
                </a:gridCol>
                <a:gridCol w="1512168">
                  <a:extLst>
                    <a:ext uri="{9D8B030D-6E8A-4147-A177-3AD203B41FA5}">
                      <a16:colId xmlns:a16="http://schemas.microsoft.com/office/drawing/2014/main" val="20001"/>
                    </a:ext>
                  </a:extLst>
                </a:gridCol>
                <a:gridCol w="1368152">
                  <a:extLst>
                    <a:ext uri="{9D8B030D-6E8A-4147-A177-3AD203B41FA5}">
                      <a16:colId xmlns:a16="http://schemas.microsoft.com/office/drawing/2014/main" val="20002"/>
                    </a:ext>
                  </a:extLst>
                </a:gridCol>
                <a:gridCol w="1800200">
                  <a:extLst>
                    <a:ext uri="{9D8B030D-6E8A-4147-A177-3AD203B41FA5}">
                      <a16:colId xmlns:a16="http://schemas.microsoft.com/office/drawing/2014/main" val="20003"/>
                    </a:ext>
                  </a:extLst>
                </a:gridCol>
                <a:gridCol w="1440160">
                  <a:extLst>
                    <a:ext uri="{9D8B030D-6E8A-4147-A177-3AD203B41FA5}">
                      <a16:colId xmlns:a16="http://schemas.microsoft.com/office/drawing/2014/main" val="20004"/>
                    </a:ext>
                  </a:extLst>
                </a:gridCol>
              </a:tblGrid>
              <a:tr h="301024">
                <a:tc>
                  <a:txBody>
                    <a:bodyPr/>
                    <a:lstStyle/>
                    <a:p>
                      <a:endParaRPr lang="es-CO" dirty="0"/>
                    </a:p>
                  </a:txBody>
                  <a:tcPr/>
                </a:tc>
                <a:tc>
                  <a:txBody>
                    <a:bodyPr/>
                    <a:lstStyle/>
                    <a:p>
                      <a:endParaRPr lang="es-CO" dirty="0"/>
                    </a:p>
                  </a:txBody>
                  <a:tcPr/>
                </a:tc>
                <a:tc>
                  <a:txBody>
                    <a:bodyPr/>
                    <a:lstStyle/>
                    <a:p>
                      <a:endParaRPr lang="es-CO" dirty="0"/>
                    </a:p>
                  </a:txBody>
                  <a:tcPr/>
                </a:tc>
                <a:tc>
                  <a:txBody>
                    <a:bodyPr/>
                    <a:lstStyle/>
                    <a:p>
                      <a:endParaRPr lang="es-CO" dirty="0"/>
                    </a:p>
                  </a:txBody>
                  <a:tcPr/>
                </a:tc>
                <a:tc>
                  <a:txBody>
                    <a:bodyPr/>
                    <a:lstStyle/>
                    <a:p>
                      <a:endParaRPr lang="es-CO" dirty="0"/>
                    </a:p>
                  </a:txBody>
                  <a:tcPr/>
                </a:tc>
                <a:extLst>
                  <a:ext uri="{0D108BD9-81ED-4DB2-BD59-A6C34878D82A}">
                    <a16:rowId xmlns:a16="http://schemas.microsoft.com/office/drawing/2014/main" val="10000"/>
                  </a:ext>
                </a:extLst>
              </a:tr>
              <a:tr h="933505">
                <a:tc>
                  <a:txBody>
                    <a:bodyPr/>
                    <a:lstStyle/>
                    <a:p>
                      <a:r>
                        <a:rPr lang="es-CO" b="1" dirty="0"/>
                        <a:t>DEPARTMENT</a:t>
                      </a:r>
                    </a:p>
                  </a:txBody>
                  <a:tcPr/>
                </a:tc>
                <a:tc>
                  <a:txBody>
                    <a:bodyPr/>
                    <a:lstStyle/>
                    <a:p>
                      <a:r>
                        <a:rPr lang="es-CO" b="1" dirty="0"/>
                        <a:t>MUNICIPALITY</a:t>
                      </a:r>
                    </a:p>
                  </a:txBody>
                  <a:tcPr/>
                </a:tc>
                <a:tc>
                  <a:txBody>
                    <a:bodyPr/>
                    <a:lstStyle/>
                    <a:p>
                      <a:r>
                        <a:rPr lang="es-CO" b="1" dirty="0"/>
                        <a:t>INDIGENOUS PEOPLE</a:t>
                      </a:r>
                    </a:p>
                  </a:txBody>
                  <a:tcPr/>
                </a:tc>
                <a:tc>
                  <a:txBody>
                    <a:bodyPr/>
                    <a:lstStyle/>
                    <a:p>
                      <a:r>
                        <a:rPr lang="es-CO" b="1" dirty="0"/>
                        <a:t>TYPE OF VICTIMIZATION</a:t>
                      </a:r>
                    </a:p>
                  </a:txBody>
                  <a:tcPr/>
                </a:tc>
                <a:tc>
                  <a:txBody>
                    <a:bodyPr/>
                    <a:lstStyle/>
                    <a:p>
                      <a:r>
                        <a:rPr lang="es-CO" b="1" dirty="0" err="1"/>
                        <a:t>N°</a:t>
                      </a:r>
                      <a:r>
                        <a:rPr lang="es-CO" b="1" baseline="0" dirty="0"/>
                        <a:t> OF PEOPLE</a:t>
                      </a:r>
                      <a:r>
                        <a:rPr lang="es-CO" b="1" dirty="0"/>
                        <a:t> </a:t>
                      </a:r>
                    </a:p>
                  </a:txBody>
                  <a:tcPr/>
                </a:tc>
                <a:extLst>
                  <a:ext uri="{0D108BD9-81ED-4DB2-BD59-A6C34878D82A}">
                    <a16:rowId xmlns:a16="http://schemas.microsoft.com/office/drawing/2014/main" val="10001"/>
                  </a:ext>
                </a:extLst>
              </a:tr>
              <a:tr h="933505">
                <a:tc>
                  <a:txBody>
                    <a:bodyPr/>
                    <a:lstStyle/>
                    <a:p>
                      <a:r>
                        <a:rPr lang="es-CO" dirty="0"/>
                        <a:t>Valle</a:t>
                      </a:r>
                      <a:r>
                        <a:rPr lang="es-CO" baseline="0" dirty="0"/>
                        <a:t> del Cauca</a:t>
                      </a:r>
                      <a:endParaRPr lang="es-CO" dirty="0"/>
                    </a:p>
                  </a:txBody>
                  <a:tcPr/>
                </a:tc>
                <a:tc>
                  <a:txBody>
                    <a:bodyPr/>
                    <a:lstStyle/>
                    <a:p>
                      <a:r>
                        <a:rPr lang="es-CO" dirty="0"/>
                        <a:t>Buenaventura</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O" dirty="0" err="1"/>
                        <a:t>Wounaan</a:t>
                      </a:r>
                      <a:endParaRPr lang="es-CO" dirty="0"/>
                    </a:p>
                    <a:p>
                      <a:endParaRPr lang="es-CO"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O" dirty="0" err="1"/>
                        <a:t>Forced</a:t>
                      </a:r>
                      <a:r>
                        <a:rPr lang="es-CO" dirty="0"/>
                        <a:t> </a:t>
                      </a:r>
                      <a:r>
                        <a:rPr lang="es-CO" dirty="0" err="1"/>
                        <a:t>displacement</a:t>
                      </a:r>
                      <a:endParaRPr lang="es-CO" dirty="0"/>
                    </a:p>
                    <a:p>
                      <a:endParaRPr lang="es-CO" dirty="0"/>
                    </a:p>
                  </a:txBody>
                  <a:tcPr/>
                </a:tc>
                <a:tc>
                  <a:txBody>
                    <a:bodyPr/>
                    <a:lstStyle/>
                    <a:p>
                      <a:r>
                        <a:rPr lang="es-CO" dirty="0"/>
                        <a:t>106</a:t>
                      </a:r>
                    </a:p>
                  </a:txBody>
                  <a:tcPr/>
                </a:tc>
                <a:extLst>
                  <a:ext uri="{0D108BD9-81ED-4DB2-BD59-A6C34878D82A}">
                    <a16:rowId xmlns:a16="http://schemas.microsoft.com/office/drawing/2014/main" val="10002"/>
                  </a:ext>
                </a:extLst>
              </a:tr>
              <a:tr h="933505">
                <a:tc>
                  <a:txBody>
                    <a:bodyPr/>
                    <a:lstStyle/>
                    <a:p>
                      <a:r>
                        <a:rPr lang="es-CO" dirty="0"/>
                        <a:t>Valle</a:t>
                      </a:r>
                      <a:r>
                        <a:rPr lang="es-CO" baseline="0" dirty="0"/>
                        <a:t> del Cauca</a:t>
                      </a:r>
                      <a:endParaRPr lang="es-CO" dirty="0"/>
                    </a:p>
                  </a:txBody>
                  <a:tcPr/>
                </a:tc>
                <a:tc>
                  <a:txBody>
                    <a:bodyPr/>
                    <a:lstStyle/>
                    <a:p>
                      <a:r>
                        <a:rPr lang="es-CO" dirty="0"/>
                        <a:t>Buenaventura</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O" dirty="0" err="1"/>
                        <a:t>Wounaan</a:t>
                      </a:r>
                      <a:endParaRPr lang="es-CO" dirty="0"/>
                    </a:p>
                    <a:p>
                      <a:endParaRPr lang="es-CO"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O" dirty="0" err="1"/>
                        <a:t>Forced</a:t>
                      </a:r>
                      <a:r>
                        <a:rPr lang="es-CO" dirty="0"/>
                        <a:t> </a:t>
                      </a:r>
                      <a:r>
                        <a:rPr lang="es-CO" dirty="0" err="1"/>
                        <a:t>displacement</a:t>
                      </a:r>
                      <a:endParaRPr lang="es-CO" dirty="0"/>
                    </a:p>
                    <a:p>
                      <a:endParaRPr lang="es-CO" dirty="0"/>
                    </a:p>
                  </a:txBody>
                  <a:tcPr/>
                </a:tc>
                <a:tc>
                  <a:txBody>
                    <a:bodyPr/>
                    <a:lstStyle/>
                    <a:p>
                      <a:r>
                        <a:rPr lang="es-CO" dirty="0"/>
                        <a:t>153</a:t>
                      </a:r>
                    </a:p>
                  </a:txBody>
                  <a:tcPr/>
                </a:tc>
                <a:extLst>
                  <a:ext uri="{0D108BD9-81ED-4DB2-BD59-A6C34878D82A}">
                    <a16:rowId xmlns:a16="http://schemas.microsoft.com/office/drawing/2014/main" val="10003"/>
                  </a:ext>
                </a:extLst>
              </a:tr>
              <a:tr h="933505">
                <a:tc>
                  <a:txBody>
                    <a:bodyPr/>
                    <a:lstStyle/>
                    <a:p>
                      <a:r>
                        <a:rPr lang="es-CO" dirty="0"/>
                        <a:t>Valle</a:t>
                      </a:r>
                      <a:r>
                        <a:rPr lang="es-CO" baseline="0" dirty="0"/>
                        <a:t> del Cauca</a:t>
                      </a:r>
                      <a:endParaRPr lang="es-CO" dirty="0"/>
                    </a:p>
                  </a:txBody>
                  <a:tcPr/>
                </a:tc>
                <a:tc>
                  <a:txBody>
                    <a:bodyPr/>
                    <a:lstStyle/>
                    <a:p>
                      <a:r>
                        <a:rPr lang="es-CO" dirty="0"/>
                        <a:t>Buenaventura</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O" dirty="0" err="1"/>
                        <a:t>Wounaan</a:t>
                      </a:r>
                      <a:endParaRPr lang="es-CO" dirty="0"/>
                    </a:p>
                    <a:p>
                      <a:endParaRPr lang="es-CO" dirty="0"/>
                    </a:p>
                  </a:txBody>
                  <a:tcPr/>
                </a:tc>
                <a:tc>
                  <a:txBody>
                    <a:bodyPr/>
                    <a:lstStyle/>
                    <a:p>
                      <a:r>
                        <a:rPr lang="es-CO" dirty="0" err="1"/>
                        <a:t>Forced</a:t>
                      </a:r>
                      <a:r>
                        <a:rPr lang="es-CO" dirty="0"/>
                        <a:t> </a:t>
                      </a:r>
                      <a:r>
                        <a:rPr lang="es-CO" dirty="0" err="1"/>
                        <a:t>displacement</a:t>
                      </a:r>
                      <a:endParaRPr lang="es-CO" dirty="0"/>
                    </a:p>
                  </a:txBody>
                  <a:tcPr/>
                </a:tc>
                <a:tc>
                  <a:txBody>
                    <a:bodyPr/>
                    <a:lstStyle/>
                    <a:p>
                      <a:r>
                        <a:rPr lang="es-CO" dirty="0"/>
                        <a:t>83</a:t>
                      </a:r>
                    </a:p>
                  </a:txBody>
                  <a:tcPr/>
                </a:tc>
                <a:extLst>
                  <a:ext uri="{0D108BD9-81ED-4DB2-BD59-A6C34878D82A}">
                    <a16:rowId xmlns:a16="http://schemas.microsoft.com/office/drawing/2014/main" val="10004"/>
                  </a:ext>
                </a:extLst>
              </a:tr>
              <a:tr h="933505">
                <a:tc>
                  <a:txBody>
                    <a:bodyPr/>
                    <a:lstStyle/>
                    <a:p>
                      <a:r>
                        <a:rPr lang="es-CO" dirty="0"/>
                        <a:t>Valle</a:t>
                      </a:r>
                      <a:r>
                        <a:rPr lang="es-CO" baseline="0" dirty="0"/>
                        <a:t> del Cauca</a:t>
                      </a:r>
                      <a:endParaRPr lang="es-CO" dirty="0"/>
                    </a:p>
                  </a:txBody>
                  <a:tcPr/>
                </a:tc>
                <a:tc>
                  <a:txBody>
                    <a:bodyPr/>
                    <a:lstStyle/>
                    <a:p>
                      <a:r>
                        <a:rPr lang="es-CO" dirty="0"/>
                        <a:t>Buenaventura</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O" dirty="0" err="1"/>
                        <a:t>Wounaan</a:t>
                      </a:r>
                      <a:endParaRPr lang="es-CO" dirty="0"/>
                    </a:p>
                    <a:p>
                      <a:endParaRPr lang="es-CO" dirty="0"/>
                    </a:p>
                  </a:txBody>
                  <a:tcPr/>
                </a:tc>
                <a:tc>
                  <a:txBody>
                    <a:bodyPr/>
                    <a:lstStyle/>
                    <a:p>
                      <a:r>
                        <a:rPr lang="es-CO" dirty="0" err="1"/>
                        <a:t>Confinement</a:t>
                      </a:r>
                      <a:endParaRPr lang="es-CO" dirty="0"/>
                    </a:p>
                  </a:txBody>
                  <a:tcPr/>
                </a:tc>
                <a:tc>
                  <a:txBody>
                    <a:bodyPr/>
                    <a:lstStyle/>
                    <a:p>
                      <a:r>
                        <a:rPr lang="es-CO" dirty="0"/>
                        <a:t>90</a:t>
                      </a:r>
                    </a:p>
                  </a:txBody>
                  <a:tcPr/>
                </a:tc>
                <a:extLst>
                  <a:ext uri="{0D108BD9-81ED-4DB2-BD59-A6C34878D82A}">
                    <a16:rowId xmlns:a16="http://schemas.microsoft.com/office/drawing/2014/main" val="10005"/>
                  </a:ext>
                </a:extLst>
              </a:tr>
            </a:tbl>
          </a:graphicData>
        </a:graphic>
      </p:graphicFrame>
      <p:sp>
        <p:nvSpPr>
          <p:cNvPr id="3" name="2 Rectángulo"/>
          <p:cNvSpPr/>
          <p:nvPr/>
        </p:nvSpPr>
        <p:spPr>
          <a:xfrm>
            <a:off x="1115616" y="260648"/>
            <a:ext cx="6840760" cy="769441"/>
          </a:xfrm>
          <a:prstGeom prst="rect">
            <a:avLst/>
          </a:prstGeom>
        </p:spPr>
        <p:txBody>
          <a:bodyPr wrap="square">
            <a:spAutoFit/>
          </a:bodyPr>
          <a:lstStyle/>
          <a:p>
            <a:pPr algn="ctr"/>
            <a:r>
              <a:rPr lang="es-CO" sz="2200" b="1" dirty="0">
                <a:solidFill>
                  <a:srgbClr val="002060"/>
                </a:solidFill>
              </a:rPr>
              <a:t>INDIGENOUS PEOPLES AND DEPARTMENTS MOST AFFECTED BY MASS DISPLACEMENT AND CONFINEMENT </a:t>
            </a:r>
          </a:p>
        </p:txBody>
      </p:sp>
    </p:spTree>
    <p:extLst>
      <p:ext uri="{BB962C8B-B14F-4D97-AF65-F5344CB8AC3E}">
        <p14:creationId xmlns:p14="http://schemas.microsoft.com/office/powerpoint/2010/main" val="2699382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60D87EF2-C830-AC4D-91AF-4C8F31363DE5}"/>
              </a:ext>
            </a:extLst>
          </p:cNvPr>
          <p:cNvSpPr>
            <a:spLocks noGrp="1"/>
          </p:cNvSpPr>
          <p:nvPr>
            <p:ph idx="1"/>
          </p:nvPr>
        </p:nvSpPr>
        <p:spPr>
          <a:xfrm>
            <a:off x="755576" y="1484784"/>
            <a:ext cx="7922840" cy="2448272"/>
          </a:xfrm>
          <a:prstGeom prst="rect">
            <a:avLst/>
          </a:prstGeom>
        </p:spPr>
        <p:txBody>
          <a:bodyPr>
            <a:normAutofit/>
          </a:bodyPr>
          <a:lstStyle/>
          <a:p>
            <a:pPr marL="0" indent="0">
              <a:buNone/>
            </a:pPr>
            <a:r>
              <a:rPr lang="es-CO" sz="3600" b="1" dirty="0"/>
              <a:t>AFFECTATIONS AND THREATS TO THE CULTURAL AND TERRITORIAL INTEGRITY OF THE FOUR INDIGENOUS PEOPLES OF THE SIERRA NEVADA</a:t>
            </a:r>
          </a:p>
        </p:txBody>
      </p:sp>
    </p:spTree>
    <p:extLst>
      <p:ext uri="{BB962C8B-B14F-4D97-AF65-F5344CB8AC3E}">
        <p14:creationId xmlns:p14="http://schemas.microsoft.com/office/powerpoint/2010/main" val="13663355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60D87EF2-C830-AC4D-91AF-4C8F31363DE5}"/>
              </a:ext>
            </a:extLst>
          </p:cNvPr>
          <p:cNvSpPr>
            <a:spLocks noGrp="1"/>
          </p:cNvSpPr>
          <p:nvPr>
            <p:ph idx="1"/>
          </p:nvPr>
        </p:nvSpPr>
        <p:spPr>
          <a:xfrm>
            <a:off x="755576" y="1484784"/>
            <a:ext cx="7922840" cy="2448272"/>
          </a:xfrm>
          <a:prstGeom prst="rect">
            <a:avLst/>
          </a:prstGeom>
        </p:spPr>
        <p:txBody>
          <a:bodyPr>
            <a:normAutofit/>
          </a:bodyPr>
          <a:lstStyle/>
          <a:p>
            <a:pPr marL="0" indent="0">
              <a:buNone/>
            </a:pPr>
            <a:r>
              <a:rPr lang="es-CO" sz="3600" b="1" dirty="0" err="1"/>
              <a:t>Increase</a:t>
            </a:r>
            <a:r>
              <a:rPr lang="es-CO" sz="3600" b="1" dirty="0"/>
              <a:t> in </a:t>
            </a:r>
            <a:r>
              <a:rPr lang="es-CO" sz="3600" b="1" dirty="0" err="1"/>
              <a:t>requests</a:t>
            </a:r>
            <a:r>
              <a:rPr lang="es-CO" sz="3600" b="1" dirty="0"/>
              <a:t> for </a:t>
            </a:r>
            <a:r>
              <a:rPr lang="es-CO" sz="3600" b="1" dirty="0" err="1"/>
              <a:t>mining</a:t>
            </a:r>
            <a:r>
              <a:rPr lang="es-CO" sz="3600" b="1" dirty="0"/>
              <a:t> </a:t>
            </a:r>
            <a:r>
              <a:rPr lang="es-CO" sz="3600" b="1" dirty="0" err="1"/>
              <a:t>from</a:t>
            </a:r>
            <a:r>
              <a:rPr lang="es-CO" sz="3600" b="1" dirty="0"/>
              <a:t> 2014 </a:t>
            </a:r>
            <a:r>
              <a:rPr lang="es-CO" sz="3600" b="1" dirty="0" err="1"/>
              <a:t>to</a:t>
            </a:r>
            <a:r>
              <a:rPr lang="es-CO" sz="3600" b="1" dirty="0"/>
              <a:t> 2017 (</a:t>
            </a:r>
            <a:r>
              <a:rPr lang="es-CO" sz="3600" b="1" dirty="0" err="1"/>
              <a:t>orange</a:t>
            </a:r>
            <a:r>
              <a:rPr lang="es-CO" sz="3600" b="1" dirty="0"/>
              <a:t> </a:t>
            </a:r>
            <a:r>
              <a:rPr lang="es-CO" sz="3600" b="1" dirty="0" err="1"/>
              <a:t>areas</a:t>
            </a:r>
            <a:r>
              <a:rPr lang="es-CO" sz="3600" b="1" dirty="0"/>
              <a:t>):</a:t>
            </a:r>
          </a:p>
        </p:txBody>
      </p:sp>
    </p:spTree>
    <p:extLst>
      <p:ext uri="{BB962C8B-B14F-4D97-AF65-F5344CB8AC3E}">
        <p14:creationId xmlns:p14="http://schemas.microsoft.com/office/powerpoint/2010/main" val="32460150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C:\Users\usuario\Documents\ARHUACOS- CERRO INARWA\MINERIA - CANTERAS\VISITA CORTE CONSTI\Comparación 2014-2017 solicitudes.jpg">
            <a:extLst>
              <a:ext uri="{FF2B5EF4-FFF2-40B4-BE49-F238E27FC236}">
                <a16:creationId xmlns:a16="http://schemas.microsoft.com/office/drawing/2014/main" id="{275228C2-F0D9-494E-9DD4-CEA7E8365C2E}"/>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476672"/>
            <a:ext cx="8748463" cy="6264696"/>
          </a:xfrm>
          <a:prstGeom prst="rect">
            <a:avLst/>
          </a:prstGeom>
          <a:noFill/>
          <a:ln>
            <a:noFill/>
          </a:ln>
        </p:spPr>
      </p:pic>
    </p:spTree>
    <p:extLst>
      <p:ext uri="{BB962C8B-B14F-4D97-AF65-F5344CB8AC3E}">
        <p14:creationId xmlns:p14="http://schemas.microsoft.com/office/powerpoint/2010/main" val="7956409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15616" y="188640"/>
            <a:ext cx="7498080" cy="1008112"/>
          </a:xfrm>
        </p:spPr>
        <p:txBody>
          <a:bodyPr>
            <a:noAutofit/>
          </a:bodyPr>
          <a:lstStyle/>
          <a:p>
            <a:r>
              <a:rPr lang="es-CO" sz="1800" b="1" dirty="0"/>
              <a:t>TERRITORIAL COUNCIL OF </a:t>
            </a:r>
            <a:r>
              <a:rPr lang="es-CO" sz="1800" b="1" i="1" dirty="0"/>
              <a:t>CABILDOS</a:t>
            </a:r>
            <a:r>
              <a:rPr lang="es-CO" sz="1800" b="1" dirty="0"/>
              <a:t> OF THE SIERRA NEVADA OF SANTA MARTA  OF THE </a:t>
            </a:r>
            <a:r>
              <a:rPr lang="es-CO" sz="1800" b="1" dirty="0">
                <a:effectLst/>
              </a:rPr>
              <a:t>KOGI, ARHUACO, WIWA AND KANKUAMO PEOPLES IN ANCESTRAL TERRITORY – BLACK LINE</a:t>
            </a:r>
          </a:p>
        </p:txBody>
      </p:sp>
      <p:pic>
        <p:nvPicPr>
          <p:cNvPr id="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1124744"/>
            <a:ext cx="8496944" cy="5430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3918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Título 9"/>
          <p:cNvSpPr>
            <a:spLocks noGrp="1"/>
          </p:cNvSpPr>
          <p:nvPr>
            <p:ph type="title"/>
          </p:nvPr>
        </p:nvSpPr>
        <p:spPr/>
        <p:txBody>
          <a:bodyPr/>
          <a:lstStyle/>
          <a:p>
            <a:r>
              <a:rPr lang="es-ES_tradnl" dirty="0"/>
              <a:t>OUR STRUGGLE TO REMAIN </a:t>
            </a:r>
          </a:p>
        </p:txBody>
      </p:sp>
      <p:sp>
        <p:nvSpPr>
          <p:cNvPr id="11" name="Marcador de contenido 10"/>
          <p:cNvSpPr>
            <a:spLocks noGrp="1"/>
          </p:cNvSpPr>
          <p:nvPr>
            <p:ph idx="1"/>
          </p:nvPr>
        </p:nvSpPr>
        <p:spPr/>
        <p:txBody>
          <a:bodyPr>
            <a:normAutofit/>
          </a:bodyPr>
          <a:lstStyle/>
          <a:p>
            <a:pPr marL="0" indent="0">
              <a:buNone/>
            </a:pPr>
            <a:endParaRPr lang="es-ES_tradnl" dirty="0"/>
          </a:p>
          <a:p>
            <a:pPr marL="0" indent="0">
              <a:buNone/>
            </a:pPr>
            <a:r>
              <a:rPr lang="es-ES" dirty="0"/>
              <a:t>STRENGTHEN THE EXERCISE OF SELF-GOVERNMENT, AUTONOMY AND SELF-DETERMINATION. </a:t>
            </a:r>
          </a:p>
          <a:p>
            <a:pPr marL="0" indent="0">
              <a:buNone/>
            </a:pPr>
            <a:r>
              <a:rPr lang="es-ES" dirty="0"/>
              <a:t>DEFENSE AND PROTECTION OF THE TERRITORY.   </a:t>
            </a:r>
          </a:p>
          <a:p>
            <a:pPr marL="0" indent="0">
              <a:buNone/>
            </a:pPr>
            <a:r>
              <a:rPr lang="es-ES" dirty="0"/>
              <a:t>SPIRITUAL AND PHYSICAL RENOVATION. </a:t>
            </a:r>
          </a:p>
          <a:p>
            <a:pPr marL="0" indent="0">
              <a:buNone/>
            </a:pPr>
            <a:r>
              <a:rPr lang="es-ES" dirty="0"/>
              <a:t>SOCIAL MOBILIZATION TO DEFEND LIFE, THE TERRITORY, PEACE AS A FUNDAMENTAL RIGHT. </a:t>
            </a:r>
          </a:p>
          <a:p>
            <a:pPr marL="0" indent="0">
              <a:buNone/>
            </a:pPr>
            <a:r>
              <a:rPr lang="es-ES" dirty="0"/>
              <a:t>INDIGENOUS </a:t>
            </a:r>
            <a:r>
              <a:rPr lang="es-ES" i="1" dirty="0"/>
              <a:t>MINGA</a:t>
            </a:r>
            <a:r>
              <a:rPr lang="es-ES" dirty="0"/>
              <a:t> FOR THE LIFE AND PEACE OF COLOMBIA. </a:t>
            </a:r>
          </a:p>
          <a:p>
            <a:pPr marL="0" indent="0">
              <a:buNone/>
            </a:pPr>
            <a:r>
              <a:rPr lang="es-ES" dirty="0"/>
              <a:t>CONSTRUCTION AND WEAVING OF NETWORKS.   </a:t>
            </a:r>
          </a:p>
          <a:p>
            <a:pPr marL="0" indent="0">
              <a:buNone/>
            </a:pPr>
            <a:endParaRPr lang="es-ES" dirty="0"/>
          </a:p>
          <a:p>
            <a:pPr marL="0" indent="0">
              <a:buNone/>
            </a:pPr>
            <a:endParaRPr lang="es-ES" dirty="0"/>
          </a:p>
          <a:p>
            <a:pPr marL="0" indent="0">
              <a:buNone/>
            </a:pPr>
            <a:endParaRPr lang="es-ES" dirty="0"/>
          </a:p>
          <a:p>
            <a:pPr marL="0" indent="0">
              <a:buNone/>
            </a:pPr>
            <a:endParaRPr lang="es-ES" dirty="0"/>
          </a:p>
          <a:p>
            <a:pPr marL="0" indent="0">
              <a:buNone/>
            </a:pPr>
            <a:endParaRPr lang="es-ES_tradnl" dirty="0"/>
          </a:p>
        </p:txBody>
      </p:sp>
    </p:spTree>
    <p:extLst>
      <p:ext uri="{BB962C8B-B14F-4D97-AF65-F5344CB8AC3E}">
        <p14:creationId xmlns:p14="http://schemas.microsoft.com/office/powerpoint/2010/main" val="1743840541"/>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BADEE5F-B41F-604E-A79A-47C11A59C603}"/>
              </a:ext>
            </a:extLst>
          </p:cNvPr>
          <p:cNvSpPr>
            <a:spLocks noGrp="1"/>
          </p:cNvSpPr>
          <p:nvPr>
            <p:ph type="title"/>
          </p:nvPr>
        </p:nvSpPr>
        <p:spPr>
          <a:xfrm>
            <a:off x="609600" y="274638"/>
            <a:ext cx="8210872" cy="706090"/>
          </a:xfrm>
        </p:spPr>
        <p:txBody>
          <a:bodyPr>
            <a:noAutofit/>
          </a:bodyPr>
          <a:lstStyle/>
          <a:p>
            <a:r>
              <a:rPr lang="es-CO" sz="2000" dirty="0"/>
              <a:t>MOTHER DOCUMENT OF THE BLACK LINE - JABA SÉSHIZHA – OF THE FOUR INDIGENOUS PEOPLES OF THE SIERRA NEVADA OF SANTA MARTA </a:t>
            </a:r>
          </a:p>
        </p:txBody>
      </p:sp>
      <p:pic>
        <p:nvPicPr>
          <p:cNvPr id="5" name="Picture 1" descr="page20image17888">
            <a:extLst>
              <a:ext uri="{FF2B5EF4-FFF2-40B4-BE49-F238E27FC236}">
                <a16:creationId xmlns:a16="http://schemas.microsoft.com/office/drawing/2014/main" id="{9310BA70-7692-1A40-9E0D-88984E78836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8708" y="908720"/>
            <a:ext cx="6466584" cy="5877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08865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descr="page21image9176">
            <a:extLst>
              <a:ext uri="{FF2B5EF4-FFF2-40B4-BE49-F238E27FC236}">
                <a16:creationId xmlns:a16="http://schemas.microsoft.com/office/drawing/2014/main" id="{2611237E-351D-5542-B54A-50B6F52515D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584" y="0"/>
            <a:ext cx="8028384" cy="786130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page21image9344">
            <a:extLst>
              <a:ext uri="{FF2B5EF4-FFF2-40B4-BE49-F238E27FC236}">
                <a16:creationId xmlns:a16="http://schemas.microsoft.com/office/drawing/2014/main" id="{30E9081B-E72A-CC43-B8BC-9DF370E9D21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6710" y="260648"/>
            <a:ext cx="4499992" cy="35365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36351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 name="Picture 1" descr="page13image384">
            <a:extLst>
              <a:ext uri="{FF2B5EF4-FFF2-40B4-BE49-F238E27FC236}">
                <a16:creationId xmlns:a16="http://schemas.microsoft.com/office/drawing/2014/main" id="{717315DB-EFD7-8F49-85F6-E25C33447FE0}"/>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2411760" y="1052736"/>
            <a:ext cx="4058078"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43369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type="subTitle" idx="4294967295"/>
          </p:nvPr>
        </p:nvSpPr>
        <p:spPr>
          <a:xfrm>
            <a:off x="468313" y="1341438"/>
            <a:ext cx="8352159" cy="4248150"/>
          </a:xfrm>
        </p:spPr>
        <p:txBody>
          <a:bodyPr>
            <a:normAutofit fontScale="92500"/>
          </a:bodyPr>
          <a:lstStyle/>
          <a:p>
            <a:pPr marL="0" indent="0">
              <a:buNone/>
            </a:pPr>
            <a:endParaRPr lang="es-ES_tradnl" dirty="0"/>
          </a:p>
          <a:p>
            <a:r>
              <a:rPr lang="es-ES_tradnl" dirty="0"/>
              <a:t>PEACE IS NOT ONLY THE SILENCING OF GUNS. </a:t>
            </a:r>
          </a:p>
          <a:p>
            <a:r>
              <a:rPr lang="es-ES_tradnl" dirty="0"/>
              <a:t>PEACE IS NOT ONLY AMONG HUMAN BEINGS. </a:t>
            </a:r>
          </a:p>
          <a:p>
            <a:r>
              <a:rPr lang="es-ES_tradnl" dirty="0"/>
              <a:t>TRUE PEACE SHOULD BE:</a:t>
            </a:r>
          </a:p>
          <a:p>
            <a:pPr lvl="1"/>
            <a:r>
              <a:rPr lang="es-ES_tradnl" dirty="0"/>
              <a:t>WITH ONESELF: EQUILIBRATE AND PUT IN ORDER THE NEGATIVE AND THE POSITIVE. </a:t>
            </a:r>
          </a:p>
          <a:p>
            <a:pPr lvl="1"/>
            <a:r>
              <a:rPr lang="es-ES_tradnl" dirty="0"/>
              <a:t>LIVE IN HARMONY WITH FAMILY AND COMMUNITY. </a:t>
            </a:r>
          </a:p>
          <a:p>
            <a:pPr lvl="1"/>
            <a:r>
              <a:rPr lang="es-ES_tradnl" dirty="0"/>
              <a:t>CARE FOR AND CONSERVE NATURE. </a:t>
            </a:r>
          </a:p>
          <a:p>
            <a:pPr lvl="1"/>
            <a:r>
              <a:rPr lang="es-ES_tradnl" dirty="0"/>
              <a:t>PROTECT TERRITORY AS A SPACE FOR LIFE, KNOWLEDGE AND FOR LIVING CULTURE.  </a:t>
            </a:r>
          </a:p>
          <a:p>
            <a:pPr lvl="1"/>
            <a:r>
              <a:rPr lang="es-ES_tradnl" dirty="0"/>
              <a:t>EXERCISE OF SELF-GOVERNMENT, AUTONOMY AND SELF-DETERMINATION AMONG PEOPLES.  </a:t>
            </a:r>
          </a:p>
          <a:p>
            <a:endParaRPr lang="es-ES_tradnl" dirty="0"/>
          </a:p>
          <a:p>
            <a:endParaRPr lang="es-ES_tradnl" dirty="0"/>
          </a:p>
          <a:p>
            <a:pPr marL="0" indent="0">
              <a:buNone/>
            </a:pPr>
            <a:r>
              <a:rPr lang="es-ES_tradnl" dirty="0"/>
              <a:t> </a:t>
            </a:r>
          </a:p>
          <a:p>
            <a:endParaRPr lang="es-ES_tradnl" dirty="0"/>
          </a:p>
          <a:p>
            <a:endParaRPr lang="es-ES_tradnl" dirty="0"/>
          </a:p>
          <a:p>
            <a:endParaRPr lang="es-ES_tradnl" dirty="0"/>
          </a:p>
          <a:p>
            <a:endParaRPr lang="es-ES_tradnl" dirty="0"/>
          </a:p>
        </p:txBody>
      </p:sp>
      <p:sp>
        <p:nvSpPr>
          <p:cNvPr id="15" name="Título 14"/>
          <p:cNvSpPr>
            <a:spLocks noGrp="1"/>
          </p:cNvSpPr>
          <p:nvPr>
            <p:ph type="ctrTitle" idx="4294967295"/>
          </p:nvPr>
        </p:nvSpPr>
        <p:spPr>
          <a:xfrm>
            <a:off x="1371600" y="476250"/>
            <a:ext cx="7772400" cy="576263"/>
          </a:xfrm>
        </p:spPr>
        <p:txBody>
          <a:bodyPr>
            <a:normAutofit/>
          </a:bodyPr>
          <a:lstStyle/>
          <a:p>
            <a:r>
              <a:rPr lang="es-ES_tradnl" sz="2400" dirty="0"/>
              <a:t>INDIGENOUS PEOPLES’ VISION OF PEACE</a:t>
            </a:r>
          </a:p>
        </p:txBody>
      </p:sp>
    </p:spTree>
    <p:extLst>
      <p:ext uri="{BB962C8B-B14F-4D97-AF65-F5344CB8AC3E}">
        <p14:creationId xmlns:p14="http://schemas.microsoft.com/office/powerpoint/2010/main" val="17658044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0861CC1-5699-9946-BF70-9C0DC2327781}"/>
              </a:ext>
            </a:extLst>
          </p:cNvPr>
          <p:cNvSpPr>
            <a:spLocks noGrp="1"/>
          </p:cNvSpPr>
          <p:nvPr>
            <p:ph type="title"/>
          </p:nvPr>
        </p:nvSpPr>
        <p:spPr>
          <a:xfrm>
            <a:off x="609600" y="166892"/>
            <a:ext cx="7924800" cy="669820"/>
          </a:xfrm>
        </p:spPr>
        <p:txBody>
          <a:bodyPr>
            <a:normAutofit/>
          </a:bodyPr>
          <a:lstStyle/>
          <a:p>
            <a:pPr algn="ctr"/>
            <a:r>
              <a:rPr lang="es-CO" dirty="0"/>
              <a:t>CARTOGRAPHY</a:t>
            </a:r>
          </a:p>
        </p:txBody>
      </p:sp>
      <p:pic>
        <p:nvPicPr>
          <p:cNvPr id="4" name="Imagen 3">
            <a:extLst>
              <a:ext uri="{FF2B5EF4-FFF2-40B4-BE49-F238E27FC236}">
                <a16:creationId xmlns:a16="http://schemas.microsoft.com/office/drawing/2014/main" id="{C19114D5-09F1-3847-86B2-DD6D34F533B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600" y="692696"/>
            <a:ext cx="7562799" cy="5998412"/>
          </a:xfrm>
          <a:prstGeom prst="rect">
            <a:avLst/>
          </a:prstGeom>
        </p:spPr>
      </p:pic>
    </p:spTree>
    <p:extLst>
      <p:ext uri="{BB962C8B-B14F-4D97-AF65-F5344CB8AC3E}">
        <p14:creationId xmlns:p14="http://schemas.microsoft.com/office/powerpoint/2010/main" val="19306499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cuenca rio tucurinca, parte baja.jpg"/>
          <p:cNvPicPr>
            <a:picLocks noChangeAspect="1"/>
          </p:cNvPicPr>
          <p:nvPr/>
        </p:nvPicPr>
        <p:blipFill>
          <a:blip r:embed="rId2" cstate="screen"/>
          <a:stretch>
            <a:fillRect/>
          </a:stretch>
        </p:blipFill>
        <p:spPr>
          <a:xfrm>
            <a:off x="0" y="2807585"/>
            <a:ext cx="6084168" cy="4050415"/>
          </a:xfrm>
          <a:prstGeom prst="rect">
            <a:avLst/>
          </a:prstGeom>
          <a:effectLst>
            <a:softEdge rad="127000"/>
          </a:effectLst>
        </p:spPr>
      </p:pic>
      <p:pic>
        <p:nvPicPr>
          <p:cNvPr id="3" name="2 Imagen" descr="100_1152.jpg"/>
          <p:cNvPicPr>
            <a:picLocks noChangeAspect="1"/>
          </p:cNvPicPr>
          <p:nvPr/>
        </p:nvPicPr>
        <p:blipFill>
          <a:blip r:embed="rId3" cstate="screen"/>
          <a:stretch>
            <a:fillRect/>
          </a:stretch>
        </p:blipFill>
        <p:spPr>
          <a:xfrm>
            <a:off x="4717240" y="260648"/>
            <a:ext cx="4426760" cy="3384376"/>
          </a:xfrm>
          <a:prstGeom prst="rect">
            <a:avLst/>
          </a:prstGeom>
          <a:effectLst>
            <a:softEdge rad="127000"/>
          </a:effectLst>
        </p:spPr>
      </p:pic>
      <p:pic>
        <p:nvPicPr>
          <p:cNvPr id="6" name="5 Imagen" descr="SN850529.JPG"/>
          <p:cNvPicPr>
            <a:picLocks noChangeAspect="1"/>
          </p:cNvPicPr>
          <p:nvPr/>
        </p:nvPicPr>
        <p:blipFill>
          <a:blip r:embed="rId4" cstate="screen"/>
          <a:stretch>
            <a:fillRect/>
          </a:stretch>
        </p:blipFill>
        <p:spPr>
          <a:xfrm>
            <a:off x="6012160" y="4509120"/>
            <a:ext cx="3131840" cy="2348880"/>
          </a:xfrm>
          <a:prstGeom prst="rect">
            <a:avLst/>
          </a:prstGeom>
          <a:effectLst>
            <a:softEdge rad="127000"/>
          </a:effectLst>
        </p:spPr>
      </p:pic>
      <p:pic>
        <p:nvPicPr>
          <p:cNvPr id="2" name="1 Imagen" descr="Laguna Nuanamandia.jpg"/>
          <p:cNvPicPr>
            <a:picLocks noChangeAspect="1"/>
          </p:cNvPicPr>
          <p:nvPr/>
        </p:nvPicPr>
        <p:blipFill>
          <a:blip r:embed="rId5" cstate="screen"/>
          <a:stretch>
            <a:fillRect/>
          </a:stretch>
        </p:blipFill>
        <p:spPr>
          <a:xfrm>
            <a:off x="0" y="-171400"/>
            <a:ext cx="5083704" cy="3384376"/>
          </a:xfrm>
          <a:prstGeom prst="rect">
            <a:avLst/>
          </a:prstGeom>
          <a:ln>
            <a:noFill/>
          </a:ln>
          <a:effectLst>
            <a:softEdge rad="127000"/>
          </a:effectLst>
        </p:spPr>
      </p:pic>
      <p:sp>
        <p:nvSpPr>
          <p:cNvPr id="7" name="6 CuadroTexto"/>
          <p:cNvSpPr txBox="1"/>
          <p:nvPr/>
        </p:nvSpPr>
        <p:spPr>
          <a:xfrm>
            <a:off x="6300192" y="3789040"/>
            <a:ext cx="2304256" cy="400110"/>
          </a:xfrm>
          <a:prstGeom prst="rect">
            <a:avLst/>
          </a:prstGeom>
          <a:noFill/>
        </p:spPr>
        <p:txBody>
          <a:bodyPr wrap="square" rtlCol="0">
            <a:spAutoFit/>
          </a:bodyPr>
          <a:lstStyle/>
          <a:p>
            <a:pPr algn="ctr"/>
            <a:r>
              <a:rPr lang="es-ES" sz="2000" b="1" dirty="0" err="1">
                <a:solidFill>
                  <a:schemeClr val="accent1"/>
                </a:solidFill>
              </a:rPr>
              <a:t>Thank</a:t>
            </a:r>
            <a:r>
              <a:rPr lang="es-ES" sz="2000" b="1" dirty="0">
                <a:solidFill>
                  <a:schemeClr val="accent1"/>
                </a:solidFill>
              </a:rPr>
              <a:t> </a:t>
            </a:r>
            <a:r>
              <a:rPr lang="es-ES" sz="2000" b="1" dirty="0" err="1">
                <a:solidFill>
                  <a:schemeClr val="accent1"/>
                </a:solidFill>
              </a:rPr>
              <a:t>you</a:t>
            </a:r>
            <a:r>
              <a:rPr lang="es-ES" sz="2000" b="1" dirty="0">
                <a:solidFill>
                  <a:schemeClr val="accent1"/>
                </a:solidFill>
              </a:rPr>
              <a:t> .. !!</a:t>
            </a:r>
          </a:p>
        </p:txBody>
      </p:sp>
    </p:spTree>
    <p:extLst>
      <p:ext uri="{BB962C8B-B14F-4D97-AF65-F5344CB8AC3E}">
        <p14:creationId xmlns:p14="http://schemas.microsoft.com/office/powerpoint/2010/main" val="19693831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magen" descr="IMG_0759.JPG"/>
          <p:cNvPicPr>
            <a:picLocks noChangeAspect="1"/>
          </p:cNvPicPr>
          <p:nvPr/>
        </p:nvPicPr>
        <p:blipFill>
          <a:blip r:embed="rId2" cstate="screen"/>
          <a:stretch>
            <a:fillRect/>
          </a:stretch>
        </p:blipFill>
        <p:spPr>
          <a:xfrm>
            <a:off x="0" y="0"/>
            <a:ext cx="9144000" cy="6858000"/>
          </a:xfrm>
          <a:prstGeom prst="rect">
            <a:avLst/>
          </a:prstGeom>
        </p:spPr>
      </p:pic>
      <p:sp>
        <p:nvSpPr>
          <p:cNvPr id="2" name="1 Rectángulo"/>
          <p:cNvSpPr/>
          <p:nvPr/>
        </p:nvSpPr>
        <p:spPr>
          <a:xfrm>
            <a:off x="755576" y="44624"/>
            <a:ext cx="7632848" cy="400110"/>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pPr algn="ctr"/>
            <a:r>
              <a:rPr lang="es-ES" sz="2000" b="1" dirty="0"/>
              <a:t>Ancestral </a:t>
            </a:r>
            <a:r>
              <a:rPr lang="es-ES" sz="2000" b="1" dirty="0" err="1"/>
              <a:t>Vision</a:t>
            </a:r>
            <a:r>
              <a:rPr lang="es-ES" sz="2000" b="1" dirty="0"/>
              <a:t> of Territorial </a:t>
            </a:r>
            <a:r>
              <a:rPr lang="es-ES" sz="2000" b="1" dirty="0" err="1"/>
              <a:t>Order</a:t>
            </a:r>
            <a:endParaRPr lang="es-ES" sz="2000" b="1" dirty="0"/>
          </a:p>
        </p:txBody>
      </p:sp>
      <p:sp>
        <p:nvSpPr>
          <p:cNvPr id="3" name="Rectángulo 2"/>
          <p:cNvSpPr/>
          <p:nvPr/>
        </p:nvSpPr>
        <p:spPr>
          <a:xfrm>
            <a:off x="3989068" y="1196752"/>
            <a:ext cx="4572000" cy="1477328"/>
          </a:xfrm>
          <a:prstGeom prst="rect">
            <a:avLst/>
          </a:prstGeom>
        </p:spPr>
        <p:txBody>
          <a:bodyPr>
            <a:spAutoFit/>
          </a:bodyPr>
          <a:lstStyle/>
          <a:p>
            <a:pPr lvl="0" algn="ctr" defTabSz="400050">
              <a:lnSpc>
                <a:spcPct val="90000"/>
              </a:lnSpc>
              <a:spcBef>
                <a:spcPct val="0"/>
              </a:spcBef>
              <a:spcAft>
                <a:spcPct val="35000"/>
              </a:spcAft>
            </a:pPr>
            <a:r>
              <a:rPr lang="es-CO" sz="2000" dirty="0"/>
              <a:t>Spiritual and material </a:t>
            </a:r>
            <a:r>
              <a:rPr lang="es-CO" sz="2000" dirty="0" err="1"/>
              <a:t>order</a:t>
            </a:r>
            <a:r>
              <a:rPr lang="es-CO" sz="2000" dirty="0"/>
              <a:t> in </a:t>
            </a:r>
            <a:r>
              <a:rPr lang="es-CO" sz="2000" dirty="0" err="1"/>
              <a:t>the</a:t>
            </a:r>
            <a:r>
              <a:rPr lang="es-CO" sz="2000" dirty="0"/>
              <a:t> </a:t>
            </a:r>
            <a:r>
              <a:rPr lang="es-CO" sz="2000" dirty="0" err="1"/>
              <a:t>Universe</a:t>
            </a:r>
            <a:r>
              <a:rPr lang="es-CO" sz="2000" dirty="0"/>
              <a:t>, </a:t>
            </a:r>
            <a:r>
              <a:rPr lang="es-CO" sz="2000" dirty="0" err="1"/>
              <a:t>territory</a:t>
            </a:r>
            <a:r>
              <a:rPr lang="es-CO" sz="2000" dirty="0"/>
              <a:t> and </a:t>
            </a:r>
            <a:r>
              <a:rPr lang="es-CO" sz="2000" dirty="0" err="1"/>
              <a:t>persons</a:t>
            </a:r>
            <a:r>
              <a:rPr lang="es-CO" sz="2000" dirty="0"/>
              <a:t>. </a:t>
            </a:r>
            <a:r>
              <a:rPr lang="es-CO" sz="2000" dirty="0" err="1"/>
              <a:t>All</a:t>
            </a:r>
            <a:r>
              <a:rPr lang="es-CO" sz="2000" dirty="0"/>
              <a:t> </a:t>
            </a:r>
            <a:r>
              <a:rPr lang="es-CO" sz="2000" dirty="0" err="1"/>
              <a:t>that</a:t>
            </a:r>
            <a:r>
              <a:rPr lang="es-CO" sz="2000" dirty="0"/>
              <a:t> </a:t>
            </a:r>
            <a:r>
              <a:rPr lang="es-CO" sz="2000" dirty="0" err="1"/>
              <a:t>exists</a:t>
            </a:r>
            <a:r>
              <a:rPr lang="es-CO" sz="2000" dirty="0"/>
              <a:t> in </a:t>
            </a:r>
            <a:r>
              <a:rPr lang="es-CO" sz="2000" dirty="0" err="1"/>
              <a:t>nature</a:t>
            </a:r>
            <a:r>
              <a:rPr lang="es-CO" sz="2000" dirty="0"/>
              <a:t> has </a:t>
            </a:r>
            <a:r>
              <a:rPr lang="es-CO" sz="2000" dirty="0" err="1"/>
              <a:t>the</a:t>
            </a:r>
            <a:r>
              <a:rPr lang="es-CO" sz="2000" dirty="0"/>
              <a:t> </a:t>
            </a:r>
            <a:r>
              <a:rPr lang="es-CO" sz="2000" dirty="0" err="1"/>
              <a:t>same</a:t>
            </a:r>
            <a:r>
              <a:rPr lang="es-CO" sz="2000" dirty="0"/>
              <a:t> </a:t>
            </a:r>
            <a:r>
              <a:rPr lang="es-CO" sz="2000" dirty="0" err="1"/>
              <a:t>principles</a:t>
            </a:r>
            <a:r>
              <a:rPr lang="es-CO" sz="2000" dirty="0"/>
              <a:t> of </a:t>
            </a:r>
            <a:r>
              <a:rPr lang="es-CO" sz="2000" dirty="0" err="1"/>
              <a:t>origin</a:t>
            </a:r>
            <a:r>
              <a:rPr lang="es-CO" sz="2000" dirty="0"/>
              <a:t>, </a:t>
            </a:r>
            <a:r>
              <a:rPr lang="es-CO" sz="2000" dirty="0" err="1"/>
              <a:t>all</a:t>
            </a:r>
            <a:r>
              <a:rPr lang="es-CO" sz="2000" dirty="0"/>
              <a:t> are spiritual </a:t>
            </a:r>
            <a:r>
              <a:rPr lang="es-CO" sz="2000" dirty="0" err="1"/>
              <a:t>beings</a:t>
            </a:r>
            <a:r>
              <a:rPr lang="es-CO" sz="2000" dirty="0"/>
              <a:t> </a:t>
            </a:r>
            <a:r>
              <a:rPr lang="es-CO" sz="2000" dirty="0" err="1"/>
              <a:t>with</a:t>
            </a:r>
            <a:r>
              <a:rPr lang="es-CO" sz="2000" dirty="0"/>
              <a:t> </a:t>
            </a:r>
            <a:r>
              <a:rPr lang="es-CO" sz="2000" dirty="0" err="1"/>
              <a:t>the</a:t>
            </a:r>
            <a:r>
              <a:rPr lang="es-CO" sz="2000" dirty="0"/>
              <a:t> </a:t>
            </a:r>
            <a:r>
              <a:rPr lang="es-CO" sz="2000" dirty="0" err="1"/>
              <a:t>same</a:t>
            </a:r>
            <a:r>
              <a:rPr lang="es-CO" sz="2000" dirty="0"/>
              <a:t> </a:t>
            </a:r>
            <a:r>
              <a:rPr lang="es-CO" sz="2000" dirty="0" err="1"/>
              <a:t>rights</a:t>
            </a:r>
            <a:r>
              <a:rPr lang="es-CO" sz="2000" dirty="0"/>
              <a:t> as </a:t>
            </a:r>
            <a:r>
              <a:rPr lang="es-CO" sz="2000" dirty="0" err="1"/>
              <a:t>persons</a:t>
            </a:r>
            <a:r>
              <a:rPr lang="es-CO" sz="2000" dirty="0"/>
              <a:t>. </a:t>
            </a:r>
          </a:p>
        </p:txBody>
      </p:sp>
    </p:spTree>
    <p:extLst>
      <p:ext uri="{BB962C8B-B14F-4D97-AF65-F5344CB8AC3E}">
        <p14:creationId xmlns:p14="http://schemas.microsoft.com/office/powerpoint/2010/main" val="12855410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7" name="Picture 7" descr="http://files.cienciacosmica.net/200000940-9fc76a0c0b/girasol.jpg"/>
          <p:cNvPicPr>
            <a:picLocks noChangeAspect="1" noChangeArrowheads="1"/>
          </p:cNvPicPr>
          <p:nvPr/>
        </p:nvPicPr>
        <p:blipFill>
          <a:blip r:embed="rId2" cstate="screen"/>
          <a:srcRect/>
          <a:stretch>
            <a:fillRect/>
          </a:stretch>
        </p:blipFill>
        <p:spPr bwMode="auto">
          <a:xfrm>
            <a:off x="-72008" y="2852936"/>
            <a:ext cx="1691680" cy="1431032"/>
          </a:xfrm>
          <a:prstGeom prst="ellipse">
            <a:avLst/>
          </a:prstGeom>
          <a:ln>
            <a:noFill/>
          </a:ln>
          <a:effectLst>
            <a:softEdge rad="112500"/>
          </a:effectLst>
        </p:spPr>
      </p:pic>
      <p:pic>
        <p:nvPicPr>
          <p:cNvPr id="10" name="9 Imagen" descr="IMG_0759.JPG"/>
          <p:cNvPicPr>
            <a:picLocks noChangeAspect="1"/>
          </p:cNvPicPr>
          <p:nvPr/>
        </p:nvPicPr>
        <p:blipFill>
          <a:blip r:embed="rId3" cstate="screen"/>
          <a:stretch>
            <a:fillRect/>
          </a:stretch>
        </p:blipFill>
        <p:spPr>
          <a:xfrm>
            <a:off x="-108520" y="4725144"/>
            <a:ext cx="1907704" cy="1733832"/>
          </a:xfrm>
          <a:prstGeom prst="ellipse">
            <a:avLst/>
          </a:prstGeom>
          <a:ln>
            <a:noFill/>
          </a:ln>
          <a:effectLst>
            <a:softEdge rad="112500"/>
          </a:effectLst>
        </p:spPr>
      </p:pic>
      <p:pic>
        <p:nvPicPr>
          <p:cNvPr id="20483" name="Picture 3" descr="http://www.elblogalternativo.com/wp-content/uploads/2010/10/Red-de-Consciencia-Cristica-Universal1.jpg"/>
          <p:cNvPicPr>
            <a:picLocks noChangeAspect="1" noChangeArrowheads="1"/>
          </p:cNvPicPr>
          <p:nvPr/>
        </p:nvPicPr>
        <p:blipFill>
          <a:blip r:embed="rId4" cstate="screen"/>
          <a:srcRect/>
          <a:stretch>
            <a:fillRect/>
          </a:stretch>
        </p:blipFill>
        <p:spPr bwMode="auto">
          <a:xfrm>
            <a:off x="35496" y="980728"/>
            <a:ext cx="1440160" cy="1419998"/>
          </a:xfrm>
          <a:prstGeom prst="rect">
            <a:avLst/>
          </a:prstGeom>
          <a:noFill/>
        </p:spPr>
      </p:pic>
      <p:sp>
        <p:nvSpPr>
          <p:cNvPr id="2" name="1 Rectángulo"/>
          <p:cNvSpPr/>
          <p:nvPr/>
        </p:nvSpPr>
        <p:spPr>
          <a:xfrm>
            <a:off x="539552" y="332656"/>
            <a:ext cx="7776864" cy="461665"/>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pPr lvl="0" algn="ctr"/>
            <a:r>
              <a:rPr lang="es-ES" sz="2400" b="1" dirty="0"/>
              <a:t>Ancestral </a:t>
            </a:r>
            <a:r>
              <a:rPr lang="es-ES" sz="2400" b="1" dirty="0" err="1"/>
              <a:t>Vision</a:t>
            </a:r>
            <a:r>
              <a:rPr lang="es-ES" sz="2400" b="1" dirty="0"/>
              <a:t> of Territorial </a:t>
            </a:r>
            <a:r>
              <a:rPr lang="es-ES" sz="2400" b="1" dirty="0" err="1"/>
              <a:t>Order</a:t>
            </a:r>
            <a:r>
              <a:rPr lang="es-ES" sz="2400" b="1" dirty="0"/>
              <a:t> </a:t>
            </a:r>
          </a:p>
        </p:txBody>
      </p:sp>
      <p:sp>
        <p:nvSpPr>
          <p:cNvPr id="3" name="2 Rectángulo"/>
          <p:cNvSpPr/>
          <p:nvPr/>
        </p:nvSpPr>
        <p:spPr>
          <a:xfrm>
            <a:off x="539552" y="917912"/>
            <a:ext cx="8424936" cy="5909310"/>
          </a:xfrm>
          <a:prstGeom prst="rect">
            <a:avLst/>
          </a:prstGeom>
        </p:spPr>
        <p:txBody>
          <a:bodyPr wrap="square">
            <a:spAutoFit/>
          </a:bodyPr>
          <a:lstStyle/>
          <a:p>
            <a:pPr lvl="4"/>
            <a:r>
              <a:rPr lang="en-US" b="1" dirty="0">
                <a:latin typeface="Californian FB" pitchFamily="18" charset="0"/>
                <a:ea typeface="Adobe Fangsong Std R" pitchFamily="18" charset="-128"/>
              </a:rPr>
              <a:t>Principles for intercultural dialogue:</a:t>
            </a:r>
          </a:p>
          <a:p>
            <a:pPr lvl="2">
              <a:buFont typeface="Arial" pitchFamily="34" charset="0"/>
              <a:buChar char="•"/>
            </a:pPr>
            <a:endParaRPr lang="en-US" b="1" dirty="0">
              <a:latin typeface="Californian FB" pitchFamily="18" charset="0"/>
              <a:ea typeface="Adobe Fangsong Std R" pitchFamily="18" charset="-128"/>
            </a:endParaRPr>
          </a:p>
          <a:p>
            <a:pPr lvl="2">
              <a:buFont typeface="Arial" pitchFamily="34" charset="0"/>
              <a:buChar char="•"/>
            </a:pPr>
            <a:r>
              <a:rPr lang="en-US" b="1" dirty="0">
                <a:latin typeface="Californian FB" pitchFamily="18" charset="0"/>
                <a:ea typeface="Adobe Fangsong Std R" pitchFamily="18" charset="-128"/>
              </a:rPr>
              <a:t> For us the Universe is a physically and spiritually unitary reality.  </a:t>
            </a:r>
          </a:p>
          <a:p>
            <a:endParaRPr lang="en-US" b="1" dirty="0">
              <a:latin typeface="Californian FB" pitchFamily="18" charset="0"/>
              <a:ea typeface="Adobe Fangsong Std R" pitchFamily="18" charset="-128"/>
            </a:endParaRPr>
          </a:p>
          <a:p>
            <a:pPr lvl="2">
              <a:buFont typeface="Arial" pitchFamily="34" charset="0"/>
              <a:buChar char="•"/>
            </a:pPr>
            <a:r>
              <a:rPr lang="en-US" b="1" dirty="0">
                <a:latin typeface="Californian FB" pitchFamily="18" charset="0"/>
                <a:ea typeface="Adobe Fangsong Std R" pitchFamily="18" charset="-128"/>
              </a:rPr>
              <a:t> The origin of things and the determination of their function is based on norms of attitude and behavior for people and for societies in harmonious relation with others and with elements of Mother Nature.  </a:t>
            </a:r>
          </a:p>
          <a:p>
            <a:pPr lvl="2"/>
            <a:endParaRPr lang="en-US" b="1" dirty="0">
              <a:latin typeface="Californian FB" pitchFamily="18" charset="0"/>
              <a:ea typeface="Adobe Fangsong Std R" pitchFamily="18" charset="-128"/>
            </a:endParaRPr>
          </a:p>
          <a:p>
            <a:pPr lvl="2">
              <a:buFont typeface="Arial" pitchFamily="34" charset="0"/>
              <a:buChar char="•"/>
            </a:pPr>
            <a:r>
              <a:rPr lang="en-US" b="1" dirty="0">
                <a:latin typeface="Californian FB" pitchFamily="18" charset="0"/>
                <a:ea typeface="Adobe Fangsong Std R" pitchFamily="18" charset="-128"/>
              </a:rPr>
              <a:t> The norms for environmental order and management are not only written in legal codes but are also enshrined in the origins of nature itself and expressed in each element and its function. This is the Origins document that should be read to govern. </a:t>
            </a:r>
          </a:p>
          <a:p>
            <a:pPr lvl="2"/>
            <a:endParaRPr lang="en-US" b="1" dirty="0">
              <a:latin typeface="Californian FB" pitchFamily="18" charset="0"/>
              <a:ea typeface="Adobe Fangsong Std R" pitchFamily="18" charset="-128"/>
            </a:endParaRPr>
          </a:p>
          <a:p>
            <a:pPr lvl="2">
              <a:buFont typeface="Arial" pitchFamily="34" charset="0"/>
              <a:buChar char="•"/>
            </a:pPr>
            <a:r>
              <a:rPr lang="en-US" b="1" dirty="0">
                <a:latin typeface="Californian FB" pitchFamily="18" charset="0"/>
                <a:ea typeface="Adobe Fangsong Std R" pitchFamily="18" charset="-128"/>
              </a:rPr>
              <a:t> All that exists in the Universe is in our ancestral territory, represented in sacred sites (Mothers and Fathers), through them communication is maintained and from there the mission of maintaining the equilibrium of the world in a spiritual way is fulfilled.  </a:t>
            </a:r>
          </a:p>
          <a:p>
            <a:pPr lvl="2">
              <a:buFont typeface="Arial" pitchFamily="34" charset="0"/>
              <a:buChar char="•"/>
            </a:pPr>
            <a:endParaRPr lang="en-US" b="1" dirty="0">
              <a:latin typeface="Californian FB" pitchFamily="18" charset="0"/>
              <a:ea typeface="Adobe Fangsong Std R" pitchFamily="18" charset="-128"/>
            </a:endParaRPr>
          </a:p>
          <a:p>
            <a:pPr lvl="2">
              <a:buFont typeface="Arial" pitchFamily="34" charset="0"/>
              <a:buChar char="•"/>
            </a:pPr>
            <a:r>
              <a:rPr lang="en-US" b="1" dirty="0">
                <a:latin typeface="Californian FB" pitchFamily="18" charset="0"/>
                <a:ea typeface="Adobe Fangsong Std R" pitchFamily="18" charset="-128"/>
              </a:rPr>
              <a:t> To guarantee the protection of sacred spaces is to guarantee the protection of life. What we do with ourselves is reflected in the inhabited world. </a:t>
            </a:r>
          </a:p>
        </p:txBody>
      </p:sp>
      <p:sp>
        <p:nvSpPr>
          <p:cNvPr id="20484" name="Rectangle 4">
            <a:hlinkClick r:id="rId5"/>
          </p:cNvPr>
          <p:cNvSpPr>
            <a:spLocks noChangeArrowheads="1"/>
          </p:cNvSpPr>
          <p:nvPr/>
        </p:nvSpPr>
        <p:spPr bwMode="auto">
          <a:xfrm>
            <a:off x="0" y="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es-ES"/>
          </a:p>
        </p:txBody>
      </p:sp>
      <p:sp>
        <p:nvSpPr>
          <p:cNvPr id="20488" name="Rectangle 8">
            <a:hlinkClick r:id="rId6"/>
          </p:cNvPr>
          <p:cNvSpPr>
            <a:spLocks noChangeArrowheads="1"/>
          </p:cNvSpPr>
          <p:nvPr/>
        </p:nvSpPr>
        <p:spPr bwMode="auto">
          <a:xfrm>
            <a:off x="0" y="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es-ES"/>
          </a:p>
        </p:txBody>
      </p:sp>
      <p:pic>
        <p:nvPicPr>
          <p:cNvPr id="20486" name="Picture 6" descr="http://www.google.com.co/intl/es_ALL/images/logos/images_logo_sm.gif">
            <a:hlinkClick r:id="" action="ppaction://noaction"/>
          </p:cNvPr>
          <p:cNvPicPr>
            <a:picLocks noChangeAspect="1" noChangeArrowheads="1"/>
          </p:cNvPicPr>
          <p:nvPr/>
        </p:nvPicPr>
        <p:blipFill>
          <a:blip r:embed="rId7" cstate="screen"/>
          <a:srcRect/>
          <a:stretch>
            <a:fillRect/>
          </a:stretch>
        </p:blipFill>
        <p:spPr bwMode="auto">
          <a:xfrm>
            <a:off x="155575" y="-723900"/>
            <a:ext cx="1600200" cy="285750"/>
          </a:xfrm>
          <a:prstGeom prst="rect">
            <a:avLst/>
          </a:prstGeom>
          <a:noFill/>
        </p:spPr>
      </p:pic>
    </p:spTree>
    <p:extLst>
      <p:ext uri="{BB962C8B-B14F-4D97-AF65-F5344CB8AC3E}">
        <p14:creationId xmlns:p14="http://schemas.microsoft.com/office/powerpoint/2010/main" val="4574809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9"/>
          <p:cNvSpPr>
            <a:spLocks noGrp="1"/>
          </p:cNvSpPr>
          <p:nvPr>
            <p:ph type="title"/>
          </p:nvPr>
        </p:nvSpPr>
        <p:spPr/>
        <p:txBody>
          <a:bodyPr>
            <a:normAutofit/>
          </a:bodyPr>
          <a:lstStyle/>
          <a:p>
            <a:r>
              <a:rPr lang="es-ES_tradnl" dirty="0"/>
              <a:t>IMPLEMENTATION OF THE PEACE ACCORD FOR INDIGENOUS PEOPLES OF COLOMBIA</a:t>
            </a:r>
          </a:p>
        </p:txBody>
      </p:sp>
      <p:sp>
        <p:nvSpPr>
          <p:cNvPr id="11" name="Marcador de contenido 10"/>
          <p:cNvSpPr>
            <a:spLocks noGrp="1"/>
          </p:cNvSpPr>
          <p:nvPr>
            <p:ph idx="1"/>
          </p:nvPr>
        </p:nvSpPr>
        <p:spPr/>
        <p:txBody>
          <a:bodyPr>
            <a:normAutofit/>
          </a:bodyPr>
          <a:lstStyle/>
          <a:p>
            <a:endParaRPr lang="es-ES_tradnl" dirty="0"/>
          </a:p>
          <a:p>
            <a:r>
              <a:rPr lang="en-US" dirty="0"/>
              <a:t>Implementation of the ethnic chapter. </a:t>
            </a:r>
          </a:p>
          <a:p>
            <a:r>
              <a:rPr lang="en-US" dirty="0"/>
              <a:t>In the Fast Track proceedings, only (7) norms affecting indigenous peoples and only (1) for Afro-descendant peoples were considered of the at least (16) that were required. Of a total of 107 norms. </a:t>
            </a:r>
          </a:p>
          <a:p>
            <a:r>
              <a:rPr lang="en-US" dirty="0"/>
              <a:t>Intercultural dialogue on the JEP, in the framework of the development of the integrated system of truth, justice, reparation and no repetition.  </a:t>
            </a:r>
          </a:p>
          <a:p>
            <a:r>
              <a:rPr lang="en-US" dirty="0"/>
              <a:t>PARTICIPATION AND ARTICULATION AMONG THE JEP (Special Peace Jurisdiction), THE JEI (Special Indigenous Jurisdiction) AND THE SJN (National Judicial System). </a:t>
            </a:r>
          </a:p>
          <a:p>
            <a:pPr marL="0" indent="0">
              <a:buNone/>
            </a:pPr>
            <a:endParaRPr lang="en-US" dirty="0"/>
          </a:p>
          <a:p>
            <a:endParaRPr lang="es-ES_tradnl" dirty="0"/>
          </a:p>
          <a:p>
            <a:endParaRPr lang="es-ES_tradnl" dirty="0"/>
          </a:p>
          <a:p>
            <a:endParaRPr lang="es-ES_tradnl" dirty="0"/>
          </a:p>
        </p:txBody>
      </p:sp>
    </p:spTree>
    <p:extLst>
      <p:ext uri="{BB962C8B-B14F-4D97-AF65-F5344CB8AC3E}">
        <p14:creationId xmlns:p14="http://schemas.microsoft.com/office/powerpoint/2010/main" val="4529857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Título 9"/>
          <p:cNvSpPr>
            <a:spLocks noGrp="1"/>
          </p:cNvSpPr>
          <p:nvPr>
            <p:ph type="title"/>
          </p:nvPr>
        </p:nvSpPr>
        <p:spPr/>
        <p:txBody>
          <a:bodyPr>
            <a:normAutofit/>
          </a:bodyPr>
          <a:lstStyle/>
          <a:p>
            <a:r>
              <a:rPr lang="es-ES_tradnl" dirty="0"/>
              <a:t>IMPLEMENTATION OF THE PEACE ACCORD FOR  INDIGENOUS PEOPLES OF COLOMBIA</a:t>
            </a:r>
          </a:p>
        </p:txBody>
      </p:sp>
      <p:sp>
        <p:nvSpPr>
          <p:cNvPr id="11" name="Marcador de contenido 10"/>
          <p:cNvSpPr>
            <a:spLocks noGrp="1"/>
          </p:cNvSpPr>
          <p:nvPr>
            <p:ph idx="1"/>
          </p:nvPr>
        </p:nvSpPr>
        <p:spPr/>
        <p:txBody>
          <a:bodyPr>
            <a:normAutofit/>
          </a:bodyPr>
          <a:lstStyle/>
          <a:p>
            <a:r>
              <a:rPr lang="es-ES_tradnl" dirty="0"/>
              <a:t>COMPREHENSIVE AGRARIAN REFORM. LEGALIZATION OF LAND, ADQUISITION OF LAND. </a:t>
            </a:r>
          </a:p>
          <a:p>
            <a:r>
              <a:rPr lang="es-ES_tradnl" dirty="0"/>
              <a:t>14 RURAL DEVELOPMENT PROGRAMS </a:t>
            </a:r>
          </a:p>
          <a:p>
            <a:pPr marL="0" indent="0">
              <a:buNone/>
            </a:pPr>
            <a:r>
              <a:rPr lang="es-ES" dirty="0"/>
              <a:t>FORMULATION AND IMPLEMENTATION OF THE PDET (</a:t>
            </a:r>
            <a:r>
              <a:rPr lang="es-ES" dirty="0" err="1"/>
              <a:t>Development</a:t>
            </a:r>
            <a:r>
              <a:rPr lang="es-ES" dirty="0"/>
              <a:t> </a:t>
            </a:r>
            <a:r>
              <a:rPr lang="es-ES" dirty="0" err="1"/>
              <a:t>Programs</a:t>
            </a:r>
            <a:r>
              <a:rPr lang="es-ES" dirty="0"/>
              <a:t> </a:t>
            </a:r>
            <a:r>
              <a:rPr lang="es-ES" dirty="0" err="1"/>
              <a:t>with</a:t>
            </a:r>
            <a:r>
              <a:rPr lang="es-ES" dirty="0"/>
              <a:t> a Territorial Focus). </a:t>
            </a:r>
          </a:p>
          <a:p>
            <a:pPr marL="0" indent="0">
              <a:buNone/>
            </a:pPr>
            <a:r>
              <a:rPr lang="es-ES" dirty="0"/>
              <a:t>TERRITORIAL PEACE DISTRICTS LAW. POLITICAL PARTICIPATION.</a:t>
            </a:r>
          </a:p>
          <a:p>
            <a:pPr marL="0" indent="0">
              <a:buNone/>
            </a:pPr>
            <a:r>
              <a:rPr lang="es-ES" dirty="0"/>
              <a:t>COMPREHENSIVE PROGRAM FOR SUBSTITUTION OF ILLICIT CROPS. </a:t>
            </a:r>
          </a:p>
          <a:p>
            <a:pPr marL="0" indent="0">
              <a:buNone/>
            </a:pPr>
            <a:r>
              <a:rPr lang="es-ES" dirty="0"/>
              <a:t>FRAMEWORK PLAN FOR IMPLEMENTATION OF THE PEACE ACCORD. </a:t>
            </a:r>
          </a:p>
          <a:p>
            <a:pPr marL="0" indent="0">
              <a:buNone/>
            </a:pPr>
            <a:r>
              <a:rPr lang="es-ES" dirty="0"/>
              <a:t>HIGH LEVEL BODY OF ETHNIC PEOPLES. </a:t>
            </a:r>
          </a:p>
        </p:txBody>
      </p:sp>
    </p:spTree>
    <p:extLst>
      <p:ext uri="{BB962C8B-B14F-4D97-AF65-F5344CB8AC3E}">
        <p14:creationId xmlns:p14="http://schemas.microsoft.com/office/powerpoint/2010/main" val="1012500116"/>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Título 9"/>
          <p:cNvSpPr>
            <a:spLocks noGrp="1"/>
          </p:cNvSpPr>
          <p:nvPr>
            <p:ph type="title"/>
          </p:nvPr>
        </p:nvSpPr>
        <p:spPr/>
        <p:txBody>
          <a:bodyPr>
            <a:normAutofit fontScale="90000"/>
          </a:bodyPr>
          <a:lstStyle/>
          <a:p>
            <a:r>
              <a:rPr lang="es-ES" dirty="0"/>
              <a:t>NEW ADVERSE POLITICAL CONTEXT FOR THE PEACE IN COLOMBIA.</a:t>
            </a:r>
            <a:br>
              <a:rPr lang="es-ES" dirty="0"/>
            </a:br>
            <a:endParaRPr lang="es-ES_tradnl" dirty="0"/>
          </a:p>
        </p:txBody>
      </p:sp>
      <p:sp>
        <p:nvSpPr>
          <p:cNvPr id="11" name="Marcador de contenido 10"/>
          <p:cNvSpPr>
            <a:spLocks noGrp="1"/>
          </p:cNvSpPr>
          <p:nvPr>
            <p:ph idx="1"/>
          </p:nvPr>
        </p:nvSpPr>
        <p:spPr/>
        <p:txBody>
          <a:bodyPr>
            <a:normAutofit/>
          </a:bodyPr>
          <a:lstStyle/>
          <a:p>
            <a:pPr marL="0" indent="0">
              <a:buNone/>
            </a:pPr>
            <a:r>
              <a:rPr lang="es-ES" dirty="0"/>
              <a:t>OBJECTIONS TO THE JEP. </a:t>
            </a:r>
          </a:p>
          <a:p>
            <a:pPr marL="0" indent="0">
              <a:buNone/>
            </a:pPr>
            <a:r>
              <a:rPr lang="es-ES" dirty="0"/>
              <a:t>DEEPENING OF A POLITICAL SYSTEM THAT EXCLUDES AND IN WHICH THE SOCIAL RULE OF LAW IS UNDERMINED. THERE IS NO INDEPENDENCE OF THE POWERS OF THE STATE. </a:t>
            </a:r>
          </a:p>
          <a:p>
            <a:pPr marL="0" indent="0">
              <a:buNone/>
            </a:pPr>
            <a:r>
              <a:rPr lang="es-ES" dirty="0"/>
              <a:t>COOPTATION OF THE ESTABLISHMENT BY THE CRIMINAL AND MAFIA SYSTEM THAT HAS GOVERNED COLOMBIA THROUGHOUT ITS HISTORY. </a:t>
            </a:r>
          </a:p>
          <a:p>
            <a:pPr marL="0" indent="0">
              <a:buNone/>
            </a:pPr>
            <a:r>
              <a:rPr lang="es-ES" dirty="0"/>
              <a:t>RESURGENCE OF PARAMILITARISM, NARCOTRAFFICKING, PHYSICAL AND CULTURAL EXTERMINATION OF INDIGENOUS PEOPLES. </a:t>
            </a:r>
          </a:p>
        </p:txBody>
      </p:sp>
    </p:spTree>
    <p:extLst>
      <p:ext uri="{BB962C8B-B14F-4D97-AF65-F5344CB8AC3E}">
        <p14:creationId xmlns:p14="http://schemas.microsoft.com/office/powerpoint/2010/main" val="30984680"/>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692696"/>
            <a:ext cx="8183880" cy="1051560"/>
          </a:xfrm>
        </p:spPr>
        <p:txBody>
          <a:bodyPr>
            <a:noAutofit/>
          </a:bodyPr>
          <a:lstStyle/>
          <a:p>
            <a:pPr algn="ctr"/>
            <a:br>
              <a:rPr lang="es-CO" sz="1800" b="1" dirty="0">
                <a:solidFill>
                  <a:srgbClr val="002060"/>
                </a:solidFill>
              </a:rPr>
            </a:br>
            <a:br>
              <a:rPr lang="es-CO" sz="1800" b="1" dirty="0">
                <a:solidFill>
                  <a:srgbClr val="002060"/>
                </a:solidFill>
              </a:rPr>
            </a:br>
            <a:br>
              <a:rPr lang="es-CO" sz="1800" b="1" dirty="0">
                <a:solidFill>
                  <a:srgbClr val="002060"/>
                </a:solidFill>
              </a:rPr>
            </a:br>
            <a:endParaRPr lang="es-CO" sz="2200" dirty="0"/>
          </a:p>
        </p:txBody>
      </p:sp>
      <p:sp>
        <p:nvSpPr>
          <p:cNvPr id="4" name="3 Rectángulo"/>
          <p:cNvSpPr/>
          <p:nvPr/>
        </p:nvSpPr>
        <p:spPr>
          <a:xfrm>
            <a:off x="899592" y="620688"/>
            <a:ext cx="7128792" cy="1477328"/>
          </a:xfrm>
          <a:prstGeom prst="rect">
            <a:avLst/>
          </a:prstGeom>
        </p:spPr>
        <p:txBody>
          <a:bodyPr wrap="square">
            <a:spAutoFit/>
          </a:bodyPr>
          <a:lstStyle/>
          <a:p>
            <a:pPr algn="ctr"/>
            <a:r>
              <a:rPr lang="es-CO" b="1" dirty="0">
                <a:solidFill>
                  <a:srgbClr val="002060"/>
                </a:solidFill>
              </a:rPr>
              <a:t>HUMAN RIGHTS ABUSES AND INFRACTIONS OF IHL AFFECTING INDIGENOUS PEOPLES OF COLOMBIA </a:t>
            </a:r>
          </a:p>
          <a:p>
            <a:pPr algn="ctr"/>
            <a:r>
              <a:rPr lang="es-CO" b="1" dirty="0">
                <a:solidFill>
                  <a:srgbClr val="002060"/>
                </a:solidFill>
              </a:rPr>
              <a:t>AFTER THE SIGNING OF THE PEACE ACCORD   </a:t>
            </a:r>
          </a:p>
          <a:p>
            <a:pPr algn="ctr"/>
            <a:r>
              <a:rPr lang="es-CO" b="1" dirty="0">
                <a:solidFill>
                  <a:srgbClr val="002060"/>
                </a:solidFill>
              </a:rPr>
              <a:t>(1 </a:t>
            </a:r>
            <a:r>
              <a:rPr lang="es-CO" b="1" dirty="0" err="1">
                <a:solidFill>
                  <a:srgbClr val="002060"/>
                </a:solidFill>
              </a:rPr>
              <a:t>November</a:t>
            </a:r>
            <a:r>
              <a:rPr lang="es-CO" b="1" dirty="0">
                <a:solidFill>
                  <a:srgbClr val="002060"/>
                </a:solidFill>
              </a:rPr>
              <a:t> 2016 - 2019)</a:t>
            </a:r>
            <a:br>
              <a:rPr lang="es-CO" sz="2200" b="1" dirty="0">
                <a:solidFill>
                  <a:srgbClr val="002060"/>
                </a:solidFill>
              </a:rPr>
            </a:br>
            <a:endParaRPr lang="es-CO" dirty="0"/>
          </a:p>
        </p:txBody>
      </p:sp>
      <p:sp>
        <p:nvSpPr>
          <p:cNvPr id="7" name="Rectangle 1">
            <a:extLst>
              <a:ext uri="{FF2B5EF4-FFF2-40B4-BE49-F238E27FC236}">
                <a16:creationId xmlns:a16="http://schemas.microsoft.com/office/drawing/2014/main" id="{06F62FF4-1D4C-4B30-8891-61151ECEC3C4}"/>
              </a:ext>
            </a:extLst>
          </p:cNvPr>
          <p:cNvSpPr>
            <a:spLocks noChangeArrowheads="1"/>
          </p:cNvSpPr>
          <p:nvPr/>
        </p:nvSpPr>
        <p:spPr bwMode="auto">
          <a:xfrm>
            <a:off x="2800350" y="297338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 name="Table 7">
            <a:extLst>
              <a:ext uri="{FF2B5EF4-FFF2-40B4-BE49-F238E27FC236}">
                <a16:creationId xmlns:a16="http://schemas.microsoft.com/office/drawing/2014/main" id="{62E17F52-9D23-481A-8BCE-11ECCFC90FEF}"/>
              </a:ext>
            </a:extLst>
          </p:cNvPr>
          <p:cNvGraphicFramePr>
            <a:graphicFrameLocks noGrp="1"/>
          </p:cNvGraphicFramePr>
          <p:nvPr/>
        </p:nvGraphicFramePr>
        <p:xfrm>
          <a:off x="2971800" y="2629694"/>
          <a:ext cx="3200400" cy="2743200"/>
        </p:xfrm>
        <a:graphic>
          <a:graphicData uri="http://schemas.openxmlformats.org/drawingml/2006/table">
            <a:tbl>
              <a:tblPr firstRow="1" firstCol="1" bandRow="1">
                <a:tableStyleId>{5C22544A-7EE6-4342-B048-85BDC9FD1C3A}</a:tableStyleId>
              </a:tblPr>
              <a:tblGrid>
                <a:gridCol w="2286000">
                  <a:extLst>
                    <a:ext uri="{9D8B030D-6E8A-4147-A177-3AD203B41FA5}">
                      <a16:colId xmlns:a16="http://schemas.microsoft.com/office/drawing/2014/main" val="1976343466"/>
                    </a:ext>
                  </a:extLst>
                </a:gridCol>
                <a:gridCol w="914400">
                  <a:extLst>
                    <a:ext uri="{9D8B030D-6E8A-4147-A177-3AD203B41FA5}">
                      <a16:colId xmlns:a16="http://schemas.microsoft.com/office/drawing/2014/main" val="1435002496"/>
                    </a:ext>
                  </a:extLst>
                </a:gridCol>
              </a:tblGrid>
              <a:tr h="0">
                <a:tc>
                  <a:txBody>
                    <a:bodyPr/>
                    <a:lstStyle/>
                    <a:p>
                      <a:pPr marL="0" marR="0" algn="ctr">
                        <a:lnSpc>
                          <a:spcPct val="107000"/>
                        </a:lnSpc>
                        <a:spcBef>
                          <a:spcPts val="0"/>
                        </a:spcBef>
                        <a:spcAft>
                          <a:spcPts val="0"/>
                        </a:spcAft>
                      </a:pPr>
                      <a:r>
                        <a:rPr lang="en-US" sz="1100">
                          <a:effectLst/>
                        </a:rPr>
                        <a:t>TYPE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a:effectLst/>
                        </a:rPr>
                        <a:t>TOTAL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76425233"/>
                  </a:ext>
                </a:extLst>
              </a:tr>
              <a:tr h="0">
                <a:tc>
                  <a:txBody>
                    <a:bodyPr/>
                    <a:lstStyle/>
                    <a:p>
                      <a:pPr marL="0" marR="0">
                        <a:lnSpc>
                          <a:spcPct val="107000"/>
                        </a:lnSpc>
                        <a:spcBef>
                          <a:spcPts val="0"/>
                        </a:spcBef>
                        <a:spcAft>
                          <a:spcPts val="0"/>
                        </a:spcAft>
                      </a:pPr>
                      <a:r>
                        <a:rPr lang="en-US" sz="1100">
                          <a:effectLst/>
                        </a:rPr>
                        <a:t>Threats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122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96632530"/>
                  </a:ext>
                </a:extLst>
              </a:tr>
              <a:tr h="0">
                <a:tc>
                  <a:txBody>
                    <a:bodyPr/>
                    <a:lstStyle/>
                    <a:p>
                      <a:pPr marL="0" marR="0">
                        <a:lnSpc>
                          <a:spcPct val="107000"/>
                        </a:lnSpc>
                        <a:spcBef>
                          <a:spcPts val="0"/>
                        </a:spcBef>
                        <a:spcAft>
                          <a:spcPts val="0"/>
                        </a:spcAft>
                      </a:pPr>
                      <a:r>
                        <a:rPr lang="en-US" sz="1100">
                          <a:effectLst/>
                        </a:rPr>
                        <a:t>Homicides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38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0333250"/>
                  </a:ext>
                </a:extLst>
              </a:tr>
              <a:tr h="0">
                <a:tc>
                  <a:txBody>
                    <a:bodyPr/>
                    <a:lstStyle/>
                    <a:p>
                      <a:pPr marL="0" marR="0">
                        <a:lnSpc>
                          <a:spcPct val="107000"/>
                        </a:lnSpc>
                        <a:spcBef>
                          <a:spcPts val="0"/>
                        </a:spcBef>
                        <a:spcAft>
                          <a:spcPts val="0"/>
                        </a:spcAft>
                      </a:pPr>
                      <a:r>
                        <a:rPr lang="en-US" sz="1100">
                          <a:effectLst/>
                        </a:rPr>
                        <a:t>Attacks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10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60469546"/>
                  </a:ext>
                </a:extLst>
              </a:tr>
              <a:tr h="0">
                <a:tc>
                  <a:txBody>
                    <a:bodyPr/>
                    <a:lstStyle/>
                    <a:p>
                      <a:pPr marL="0" marR="0">
                        <a:lnSpc>
                          <a:spcPct val="107000"/>
                        </a:lnSpc>
                        <a:spcBef>
                          <a:spcPts val="0"/>
                        </a:spcBef>
                        <a:spcAft>
                          <a:spcPts val="0"/>
                        </a:spcAft>
                      </a:pPr>
                      <a:r>
                        <a:rPr lang="en-US" sz="1100">
                          <a:effectLst/>
                        </a:rPr>
                        <a:t>Confinement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827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0736373"/>
                  </a:ext>
                </a:extLst>
              </a:tr>
              <a:tr h="0">
                <a:tc>
                  <a:txBody>
                    <a:bodyPr/>
                    <a:lstStyle/>
                    <a:p>
                      <a:pPr marL="0" marR="0">
                        <a:lnSpc>
                          <a:spcPct val="107000"/>
                        </a:lnSpc>
                        <a:spcBef>
                          <a:spcPts val="0"/>
                        </a:spcBef>
                        <a:spcAft>
                          <a:spcPts val="0"/>
                        </a:spcAft>
                      </a:pPr>
                      <a:r>
                        <a:rPr lang="en-US" sz="1100">
                          <a:effectLst/>
                        </a:rPr>
                        <a:t>Intimidation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95488693"/>
                  </a:ext>
                </a:extLst>
              </a:tr>
              <a:tr h="0">
                <a:tc>
                  <a:txBody>
                    <a:bodyPr/>
                    <a:lstStyle/>
                    <a:p>
                      <a:pPr marL="0" marR="0">
                        <a:lnSpc>
                          <a:spcPct val="107000"/>
                        </a:lnSpc>
                        <a:spcBef>
                          <a:spcPts val="0"/>
                        </a:spcBef>
                        <a:spcAft>
                          <a:spcPts val="0"/>
                        </a:spcAft>
                      </a:pPr>
                      <a:r>
                        <a:rPr lang="en-US" sz="1100">
                          <a:effectLst/>
                        </a:rPr>
                        <a:t>Massive Displacement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3800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68817256"/>
                  </a:ext>
                </a:extLst>
              </a:tr>
              <a:tr h="0">
                <a:tc>
                  <a:txBody>
                    <a:bodyPr/>
                    <a:lstStyle/>
                    <a:p>
                      <a:pPr marL="0" marR="0">
                        <a:lnSpc>
                          <a:spcPct val="107000"/>
                        </a:lnSpc>
                        <a:spcBef>
                          <a:spcPts val="0"/>
                        </a:spcBef>
                        <a:spcAft>
                          <a:spcPts val="0"/>
                        </a:spcAft>
                      </a:pPr>
                      <a:r>
                        <a:rPr lang="en-US" sz="1100">
                          <a:effectLst/>
                        </a:rPr>
                        <a:t>Death by Anti-Personnel Mine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0384745"/>
                  </a:ext>
                </a:extLst>
              </a:tr>
              <a:tr h="0">
                <a:tc>
                  <a:txBody>
                    <a:bodyPr/>
                    <a:lstStyle/>
                    <a:p>
                      <a:pPr marL="0" marR="0">
                        <a:lnSpc>
                          <a:spcPct val="107000"/>
                        </a:lnSpc>
                        <a:spcBef>
                          <a:spcPts val="0"/>
                        </a:spcBef>
                        <a:spcAft>
                          <a:spcPts val="0"/>
                        </a:spcAft>
                      </a:pPr>
                      <a:r>
                        <a:rPr lang="en-US" sz="1100">
                          <a:effectLst/>
                        </a:rPr>
                        <a:t>Wounded by Anti-Personnel Mine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47642963"/>
                  </a:ext>
                </a:extLst>
              </a:tr>
              <a:tr h="0">
                <a:tc>
                  <a:txBody>
                    <a:bodyPr/>
                    <a:lstStyle/>
                    <a:p>
                      <a:pPr marL="0" marR="0">
                        <a:lnSpc>
                          <a:spcPct val="107000"/>
                        </a:lnSpc>
                        <a:spcBef>
                          <a:spcPts val="0"/>
                        </a:spcBef>
                        <a:spcAft>
                          <a:spcPts val="0"/>
                        </a:spcAft>
                      </a:pPr>
                      <a:r>
                        <a:rPr lang="en-US" sz="1100">
                          <a:effectLst/>
                        </a:rPr>
                        <a:t>Forced Recruitment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10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66213247"/>
                  </a:ext>
                </a:extLst>
              </a:tr>
              <a:tr h="0">
                <a:tc>
                  <a:txBody>
                    <a:bodyPr/>
                    <a:lstStyle/>
                    <a:p>
                      <a:pPr marL="0" marR="0">
                        <a:lnSpc>
                          <a:spcPct val="107000"/>
                        </a:lnSpc>
                        <a:spcBef>
                          <a:spcPts val="0"/>
                        </a:spcBef>
                        <a:spcAft>
                          <a:spcPts val="0"/>
                        </a:spcAft>
                      </a:pPr>
                      <a:r>
                        <a:rPr lang="en-US" sz="1100">
                          <a:effectLst/>
                        </a:rPr>
                        <a:t>Sexual Abuse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61381909"/>
                  </a:ext>
                </a:extLst>
              </a:tr>
              <a:tr h="0">
                <a:tc>
                  <a:txBody>
                    <a:bodyPr/>
                    <a:lstStyle/>
                    <a:p>
                      <a:pPr marL="0" marR="0">
                        <a:lnSpc>
                          <a:spcPct val="107000"/>
                        </a:lnSpc>
                        <a:spcBef>
                          <a:spcPts val="0"/>
                        </a:spcBef>
                        <a:spcAft>
                          <a:spcPts val="0"/>
                        </a:spcAft>
                      </a:pPr>
                      <a:r>
                        <a:rPr lang="en-US" sz="1100">
                          <a:effectLst/>
                        </a:rPr>
                        <a:t>Theft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98888102"/>
                  </a:ext>
                </a:extLst>
              </a:tr>
              <a:tr h="0">
                <a:tc>
                  <a:txBody>
                    <a:bodyPr/>
                    <a:lstStyle/>
                    <a:p>
                      <a:pPr marL="0" marR="0">
                        <a:lnSpc>
                          <a:spcPct val="107000"/>
                        </a:lnSpc>
                        <a:spcBef>
                          <a:spcPts val="0"/>
                        </a:spcBef>
                        <a:spcAft>
                          <a:spcPts val="0"/>
                        </a:spcAft>
                      </a:pPr>
                      <a:r>
                        <a:rPr lang="en-US" sz="1100">
                          <a:effectLst/>
                        </a:rPr>
                        <a:t>Torture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122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34424450"/>
                  </a:ext>
                </a:extLst>
              </a:tr>
              <a:tr h="0">
                <a:tc>
                  <a:txBody>
                    <a:bodyPr/>
                    <a:lstStyle/>
                    <a:p>
                      <a:pPr marL="0" marR="0">
                        <a:lnSpc>
                          <a:spcPct val="107000"/>
                        </a:lnSpc>
                        <a:spcBef>
                          <a:spcPts val="0"/>
                        </a:spcBef>
                        <a:spcAft>
                          <a:spcPts val="0"/>
                        </a:spcAft>
                      </a:pPr>
                      <a:r>
                        <a:rPr lang="en-US" sz="1100">
                          <a:effectLst/>
                        </a:rPr>
                        <a:t>Disappearances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38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92808220"/>
                  </a:ext>
                </a:extLst>
              </a:tr>
              <a:tr h="0">
                <a:tc>
                  <a:txBody>
                    <a:bodyPr/>
                    <a:lstStyle/>
                    <a:p>
                      <a:pPr marL="0" marR="0">
                        <a:lnSpc>
                          <a:spcPct val="107000"/>
                        </a:lnSpc>
                        <a:spcBef>
                          <a:spcPts val="0"/>
                        </a:spcBef>
                        <a:spcAft>
                          <a:spcPts val="0"/>
                        </a:spcAft>
                      </a:pPr>
                      <a:r>
                        <a:rPr lang="en-US" sz="1100">
                          <a:effectLst/>
                        </a:rPr>
                        <a:t>Illegal Detention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10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4960229"/>
                  </a:ext>
                </a:extLst>
              </a:tr>
              <a:tr h="0">
                <a:tc>
                  <a:txBody>
                    <a:bodyPr/>
                    <a:lstStyle/>
                    <a:p>
                      <a:pPr marL="0" marR="0">
                        <a:lnSpc>
                          <a:spcPct val="107000"/>
                        </a:lnSpc>
                        <a:spcBef>
                          <a:spcPts val="0"/>
                        </a:spcBef>
                        <a:spcAft>
                          <a:spcPts val="0"/>
                        </a:spcAft>
                      </a:pPr>
                      <a:r>
                        <a:rPr lang="en-US" sz="1100">
                          <a:effectLst/>
                        </a:rPr>
                        <a:t>Intent to Commit Homicide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827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487222"/>
                  </a:ext>
                </a:extLst>
              </a:tr>
            </a:tbl>
          </a:graphicData>
        </a:graphic>
      </p:graphicFrame>
      <p:sp>
        <p:nvSpPr>
          <p:cNvPr id="9" name="Rectangle 2">
            <a:extLst>
              <a:ext uri="{FF2B5EF4-FFF2-40B4-BE49-F238E27FC236}">
                <a16:creationId xmlns:a16="http://schemas.microsoft.com/office/drawing/2014/main" id="{52785A17-DF59-41C1-9EAA-C2201B63EB05}"/>
              </a:ext>
            </a:extLst>
          </p:cNvPr>
          <p:cNvSpPr>
            <a:spLocks noChangeArrowheads="1"/>
          </p:cNvSpPr>
          <p:nvPr/>
        </p:nvSpPr>
        <p:spPr bwMode="auto">
          <a:xfrm>
            <a:off x="2971800" y="263048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7301742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04664"/>
            <a:ext cx="8183880" cy="1008112"/>
          </a:xfrm>
        </p:spPr>
        <p:txBody>
          <a:bodyPr>
            <a:normAutofit fontScale="90000"/>
          </a:bodyPr>
          <a:lstStyle/>
          <a:p>
            <a:pPr algn="ctr"/>
            <a:br>
              <a:rPr lang="es-CO" sz="2200" b="1" dirty="0">
                <a:solidFill>
                  <a:srgbClr val="002060"/>
                </a:solidFill>
                <a:latin typeface="Calibri" panose="020F0502020204030204" pitchFamily="34" charset="0"/>
                <a:cs typeface="Calibri" panose="020F0502020204030204" pitchFamily="34" charset="0"/>
              </a:rPr>
            </a:br>
            <a:r>
              <a:rPr lang="es-CO" sz="2200" b="1" dirty="0">
                <a:solidFill>
                  <a:srgbClr val="002060"/>
                </a:solidFill>
                <a:latin typeface="Calibri" panose="020F0502020204030204" pitchFamily="34" charset="0"/>
                <a:cs typeface="Calibri" panose="020F0502020204030204" pitchFamily="34" charset="0"/>
              </a:rPr>
              <a:t>INDIGENOUS PEOPLES AND DEPARTMENTS MOST AFFECTED BY MASS FORCED DISPLACEMENT AND CONFINEMENT</a:t>
            </a:r>
            <a:r>
              <a:rPr lang="es-CO" sz="2200" b="1" dirty="0">
                <a:solidFill>
                  <a:srgbClr val="002060"/>
                </a:solidFill>
                <a:effectLst/>
                <a:latin typeface="Calibri" panose="020F0502020204030204" pitchFamily="34" charset="0"/>
                <a:cs typeface="Calibri" panose="020F0502020204030204" pitchFamily="34" charset="0"/>
              </a:rPr>
              <a:t> </a:t>
            </a:r>
            <a:br>
              <a:rPr lang="es-CO" dirty="0">
                <a:solidFill>
                  <a:srgbClr val="002060"/>
                </a:solidFill>
              </a:rPr>
            </a:br>
            <a:endParaRPr lang="es-CO" dirty="0"/>
          </a:p>
        </p:txBody>
      </p:sp>
      <p:graphicFrame>
        <p:nvGraphicFramePr>
          <p:cNvPr id="3" name="2 Tabla"/>
          <p:cNvGraphicFramePr>
            <a:graphicFrameLocks noGrp="1"/>
          </p:cNvGraphicFramePr>
          <p:nvPr>
            <p:extLst>
              <p:ext uri="{D42A27DB-BD31-4B8C-83A1-F6EECF244321}">
                <p14:modId xmlns:p14="http://schemas.microsoft.com/office/powerpoint/2010/main" val="2531597150"/>
              </p:ext>
            </p:extLst>
          </p:nvPr>
        </p:nvGraphicFramePr>
        <p:xfrm>
          <a:off x="323528" y="1603773"/>
          <a:ext cx="8496945" cy="4860895"/>
        </p:xfrm>
        <a:graphic>
          <a:graphicData uri="http://schemas.openxmlformats.org/drawingml/2006/table">
            <a:tbl>
              <a:tblPr firstRow="1" bandRow="1">
                <a:tableStyleId>{5C22544A-7EE6-4342-B048-85BDC9FD1C3A}</a:tableStyleId>
              </a:tblPr>
              <a:tblGrid>
                <a:gridCol w="2088232">
                  <a:extLst>
                    <a:ext uri="{9D8B030D-6E8A-4147-A177-3AD203B41FA5}">
                      <a16:colId xmlns:a16="http://schemas.microsoft.com/office/drawing/2014/main" val="20000"/>
                    </a:ext>
                  </a:extLst>
                </a:gridCol>
                <a:gridCol w="1872208">
                  <a:extLst>
                    <a:ext uri="{9D8B030D-6E8A-4147-A177-3AD203B41FA5}">
                      <a16:colId xmlns:a16="http://schemas.microsoft.com/office/drawing/2014/main" val="20001"/>
                    </a:ext>
                  </a:extLst>
                </a:gridCol>
                <a:gridCol w="1296144">
                  <a:extLst>
                    <a:ext uri="{9D8B030D-6E8A-4147-A177-3AD203B41FA5}">
                      <a16:colId xmlns:a16="http://schemas.microsoft.com/office/drawing/2014/main" val="20002"/>
                    </a:ext>
                  </a:extLst>
                </a:gridCol>
                <a:gridCol w="2088232">
                  <a:extLst>
                    <a:ext uri="{9D8B030D-6E8A-4147-A177-3AD203B41FA5}">
                      <a16:colId xmlns:a16="http://schemas.microsoft.com/office/drawing/2014/main" val="20003"/>
                    </a:ext>
                  </a:extLst>
                </a:gridCol>
                <a:gridCol w="1152129">
                  <a:extLst>
                    <a:ext uri="{9D8B030D-6E8A-4147-A177-3AD203B41FA5}">
                      <a16:colId xmlns:a16="http://schemas.microsoft.com/office/drawing/2014/main" val="20004"/>
                    </a:ext>
                  </a:extLst>
                </a:gridCol>
              </a:tblGrid>
              <a:tr h="285848">
                <a:tc>
                  <a:txBody>
                    <a:bodyPr/>
                    <a:lstStyle/>
                    <a:p>
                      <a:endParaRPr lang="es-CO" dirty="0"/>
                    </a:p>
                  </a:txBody>
                  <a:tcPr/>
                </a:tc>
                <a:tc>
                  <a:txBody>
                    <a:bodyPr/>
                    <a:lstStyle/>
                    <a:p>
                      <a:endParaRPr lang="es-CO" dirty="0"/>
                    </a:p>
                  </a:txBody>
                  <a:tcPr/>
                </a:tc>
                <a:tc>
                  <a:txBody>
                    <a:bodyPr/>
                    <a:lstStyle/>
                    <a:p>
                      <a:endParaRPr lang="es-CO" dirty="0"/>
                    </a:p>
                  </a:txBody>
                  <a:tcPr/>
                </a:tc>
                <a:tc>
                  <a:txBody>
                    <a:bodyPr/>
                    <a:lstStyle/>
                    <a:p>
                      <a:endParaRPr lang="es-CO" dirty="0"/>
                    </a:p>
                  </a:txBody>
                  <a:tcPr/>
                </a:tc>
                <a:tc>
                  <a:txBody>
                    <a:bodyPr/>
                    <a:lstStyle/>
                    <a:p>
                      <a:endParaRPr lang="es-CO" dirty="0"/>
                    </a:p>
                  </a:txBody>
                  <a:tcPr/>
                </a:tc>
                <a:extLst>
                  <a:ext uri="{0D108BD9-81ED-4DB2-BD59-A6C34878D82A}">
                    <a16:rowId xmlns:a16="http://schemas.microsoft.com/office/drawing/2014/main" val="10000"/>
                  </a:ext>
                </a:extLst>
              </a:tr>
              <a:tr h="912743">
                <a:tc>
                  <a:txBody>
                    <a:bodyPr/>
                    <a:lstStyle/>
                    <a:p>
                      <a:r>
                        <a:rPr lang="es-CO" b="1" dirty="0"/>
                        <a:t>DEPARTMENT</a:t>
                      </a:r>
                    </a:p>
                  </a:txBody>
                  <a:tcPr/>
                </a:tc>
                <a:tc>
                  <a:txBody>
                    <a:bodyPr/>
                    <a:lstStyle/>
                    <a:p>
                      <a:r>
                        <a:rPr lang="es-CO" b="1" dirty="0"/>
                        <a:t>MUNICIPALITY</a:t>
                      </a:r>
                    </a:p>
                  </a:txBody>
                  <a:tcPr/>
                </a:tc>
                <a:tc>
                  <a:txBody>
                    <a:bodyPr/>
                    <a:lstStyle/>
                    <a:p>
                      <a:r>
                        <a:rPr lang="es-CO" b="1" dirty="0"/>
                        <a:t>INDIGENOUS PEOPLE</a:t>
                      </a:r>
                    </a:p>
                  </a:txBody>
                  <a:tcPr/>
                </a:tc>
                <a:tc>
                  <a:txBody>
                    <a:bodyPr/>
                    <a:lstStyle/>
                    <a:p>
                      <a:r>
                        <a:rPr lang="es-CO" b="1" baseline="0" dirty="0"/>
                        <a:t>TYPE OF VICTIMIZATION </a:t>
                      </a:r>
                      <a:endParaRPr lang="es-CO" b="1" dirty="0"/>
                    </a:p>
                  </a:txBody>
                  <a:tcPr/>
                </a:tc>
                <a:tc>
                  <a:txBody>
                    <a:bodyPr/>
                    <a:lstStyle/>
                    <a:p>
                      <a:r>
                        <a:rPr lang="es-CO" b="1" dirty="0" err="1"/>
                        <a:t>N°</a:t>
                      </a:r>
                      <a:r>
                        <a:rPr lang="es-CO" b="1" dirty="0"/>
                        <a:t> OF PEOPLE </a:t>
                      </a:r>
                    </a:p>
                  </a:txBody>
                  <a:tcPr/>
                </a:tc>
                <a:extLst>
                  <a:ext uri="{0D108BD9-81ED-4DB2-BD59-A6C34878D82A}">
                    <a16:rowId xmlns:a16="http://schemas.microsoft.com/office/drawing/2014/main" val="10001"/>
                  </a:ext>
                </a:extLst>
              </a:tr>
              <a:tr h="912743">
                <a:tc>
                  <a:txBody>
                    <a:bodyPr/>
                    <a:lstStyle/>
                    <a:p>
                      <a:r>
                        <a:rPr lang="es-CO" dirty="0"/>
                        <a:t>Antioquia</a:t>
                      </a:r>
                    </a:p>
                  </a:txBody>
                  <a:tcPr/>
                </a:tc>
                <a:tc>
                  <a:txBody>
                    <a:bodyPr/>
                    <a:lstStyle/>
                    <a:p>
                      <a:r>
                        <a:rPr lang="es-CO" dirty="0"/>
                        <a:t>Turbo</a:t>
                      </a:r>
                    </a:p>
                  </a:txBody>
                  <a:tcPr/>
                </a:tc>
                <a:tc>
                  <a:txBody>
                    <a:bodyPr/>
                    <a:lstStyle/>
                    <a:p>
                      <a:r>
                        <a:rPr lang="es-CO" dirty="0"/>
                        <a:t>Embera </a:t>
                      </a:r>
                      <a:r>
                        <a:rPr lang="es-CO" dirty="0" err="1"/>
                        <a:t>Eyadiba</a:t>
                      </a:r>
                      <a:endParaRPr lang="es-CO" dirty="0"/>
                    </a:p>
                  </a:txBody>
                  <a:tcPr/>
                </a:tc>
                <a:tc>
                  <a:txBody>
                    <a:bodyPr/>
                    <a:lstStyle/>
                    <a:p>
                      <a:r>
                        <a:rPr lang="es-CO" dirty="0" err="1"/>
                        <a:t>Confinement</a:t>
                      </a:r>
                      <a:endParaRPr lang="es-CO" dirty="0"/>
                    </a:p>
                  </a:txBody>
                  <a:tcPr/>
                </a:tc>
                <a:tc>
                  <a:txBody>
                    <a:bodyPr/>
                    <a:lstStyle/>
                    <a:p>
                      <a:r>
                        <a:rPr lang="es-CO" dirty="0"/>
                        <a:t>76</a:t>
                      </a:r>
                    </a:p>
                  </a:txBody>
                  <a:tcPr/>
                </a:tc>
                <a:extLst>
                  <a:ext uri="{0D108BD9-81ED-4DB2-BD59-A6C34878D82A}">
                    <a16:rowId xmlns:a16="http://schemas.microsoft.com/office/drawing/2014/main" val="10002"/>
                  </a:ext>
                </a:extLst>
              </a:tr>
              <a:tr h="912743">
                <a:tc>
                  <a:txBody>
                    <a:bodyPr/>
                    <a:lstStyle/>
                    <a:p>
                      <a:r>
                        <a:rPr lang="es-CO" dirty="0"/>
                        <a:t>Cauca</a:t>
                      </a:r>
                    </a:p>
                  </a:txBody>
                  <a:tcPr/>
                </a:tc>
                <a:tc>
                  <a:txBody>
                    <a:bodyPr/>
                    <a:lstStyle/>
                    <a:p>
                      <a:r>
                        <a:rPr lang="es-CO" dirty="0" err="1"/>
                        <a:t>Timbiqui</a:t>
                      </a:r>
                      <a:endParaRPr lang="es-CO" dirty="0"/>
                    </a:p>
                  </a:txBody>
                  <a:tcPr/>
                </a:tc>
                <a:tc>
                  <a:txBody>
                    <a:bodyPr/>
                    <a:lstStyle/>
                    <a:p>
                      <a:r>
                        <a:rPr lang="es-CO" dirty="0"/>
                        <a:t>Embera </a:t>
                      </a:r>
                      <a:r>
                        <a:rPr lang="es-CO" dirty="0" err="1"/>
                        <a:t>Siapidara</a:t>
                      </a:r>
                      <a:endParaRPr lang="es-CO" dirty="0"/>
                    </a:p>
                  </a:txBody>
                  <a:tcPr/>
                </a:tc>
                <a:tc>
                  <a:txBody>
                    <a:bodyPr/>
                    <a:lstStyle/>
                    <a:p>
                      <a:r>
                        <a:rPr lang="es-CO" dirty="0" err="1"/>
                        <a:t>Forced</a:t>
                      </a:r>
                      <a:r>
                        <a:rPr lang="es-CO" dirty="0"/>
                        <a:t> </a:t>
                      </a:r>
                      <a:r>
                        <a:rPr lang="es-CO" dirty="0" err="1"/>
                        <a:t>displacement</a:t>
                      </a:r>
                      <a:endParaRPr lang="es-CO" dirty="0"/>
                    </a:p>
                  </a:txBody>
                  <a:tcPr/>
                </a:tc>
                <a:tc>
                  <a:txBody>
                    <a:bodyPr/>
                    <a:lstStyle/>
                    <a:p>
                      <a:r>
                        <a:rPr lang="es-CO" dirty="0"/>
                        <a:t>1012</a:t>
                      </a:r>
                    </a:p>
                  </a:txBody>
                  <a:tcPr/>
                </a:tc>
                <a:extLst>
                  <a:ext uri="{0D108BD9-81ED-4DB2-BD59-A6C34878D82A}">
                    <a16:rowId xmlns:a16="http://schemas.microsoft.com/office/drawing/2014/main" val="10003"/>
                  </a:ext>
                </a:extLst>
              </a:tr>
              <a:tr h="912743">
                <a:tc>
                  <a:txBody>
                    <a:bodyPr/>
                    <a:lstStyle/>
                    <a:p>
                      <a:r>
                        <a:rPr lang="es-CO" dirty="0"/>
                        <a:t>Choco</a:t>
                      </a:r>
                    </a:p>
                  </a:txBody>
                  <a:tcPr/>
                </a:tc>
                <a:tc>
                  <a:txBody>
                    <a:bodyPr/>
                    <a:lstStyle/>
                    <a:p>
                      <a:r>
                        <a:rPr lang="es-CO" dirty="0"/>
                        <a:t>Rio Sucio</a:t>
                      </a:r>
                    </a:p>
                  </a:txBody>
                  <a:tcPr/>
                </a:tc>
                <a:tc>
                  <a:txBody>
                    <a:bodyPr/>
                    <a:lstStyle/>
                    <a:p>
                      <a:r>
                        <a:rPr lang="es-CO" dirty="0" err="1"/>
                        <a:t>Wounaan</a:t>
                      </a:r>
                      <a:endParaRPr lang="es-CO" dirty="0"/>
                    </a:p>
                  </a:txBody>
                  <a:tcPr/>
                </a:tc>
                <a:tc>
                  <a:txBody>
                    <a:bodyPr/>
                    <a:lstStyle/>
                    <a:p>
                      <a:r>
                        <a:rPr lang="es-CO" dirty="0" err="1"/>
                        <a:t>Forced</a:t>
                      </a:r>
                      <a:r>
                        <a:rPr lang="es-CO" dirty="0"/>
                        <a:t> </a:t>
                      </a:r>
                      <a:r>
                        <a:rPr lang="es-CO" dirty="0" err="1"/>
                        <a:t>displacement</a:t>
                      </a:r>
                      <a:endParaRPr lang="es-CO" dirty="0"/>
                    </a:p>
                  </a:txBody>
                  <a:tcPr/>
                </a:tc>
                <a:tc>
                  <a:txBody>
                    <a:bodyPr/>
                    <a:lstStyle/>
                    <a:p>
                      <a:r>
                        <a:rPr lang="es-CO" dirty="0"/>
                        <a:t>500</a:t>
                      </a:r>
                    </a:p>
                  </a:txBody>
                  <a:tcPr/>
                </a:tc>
                <a:extLst>
                  <a:ext uri="{0D108BD9-81ED-4DB2-BD59-A6C34878D82A}">
                    <a16:rowId xmlns:a16="http://schemas.microsoft.com/office/drawing/2014/main" val="10004"/>
                  </a:ext>
                </a:extLst>
              </a:tr>
              <a:tr h="912743">
                <a:tc>
                  <a:txBody>
                    <a:bodyPr/>
                    <a:lstStyle/>
                    <a:p>
                      <a:r>
                        <a:rPr lang="es-CO" dirty="0"/>
                        <a:t>Choco</a:t>
                      </a:r>
                    </a:p>
                  </a:txBody>
                  <a:tcPr/>
                </a:tc>
                <a:tc>
                  <a:txBody>
                    <a:bodyPr/>
                    <a:lstStyle/>
                    <a:p>
                      <a:r>
                        <a:rPr lang="es-CO" dirty="0"/>
                        <a:t>Litoral de San juan </a:t>
                      </a:r>
                    </a:p>
                  </a:txBody>
                  <a:tcPr/>
                </a:tc>
                <a:tc>
                  <a:txBody>
                    <a:bodyPr/>
                    <a:lstStyle/>
                    <a:p>
                      <a:r>
                        <a:rPr lang="es-CO" dirty="0" err="1"/>
                        <a:t>Wounaan</a:t>
                      </a:r>
                      <a:endParaRPr lang="es-CO" dirty="0"/>
                    </a:p>
                  </a:txBody>
                  <a:tcPr/>
                </a:tc>
                <a:tc>
                  <a:txBody>
                    <a:bodyPr/>
                    <a:lstStyle/>
                    <a:p>
                      <a:r>
                        <a:rPr lang="es-CO" dirty="0" err="1"/>
                        <a:t>Forced</a:t>
                      </a:r>
                      <a:r>
                        <a:rPr lang="es-CO" dirty="0"/>
                        <a:t> </a:t>
                      </a:r>
                      <a:r>
                        <a:rPr lang="es-CO" dirty="0" err="1"/>
                        <a:t>displacement</a:t>
                      </a:r>
                      <a:endParaRPr lang="es-CO" dirty="0"/>
                    </a:p>
                  </a:txBody>
                  <a:tcPr/>
                </a:tc>
                <a:tc>
                  <a:txBody>
                    <a:bodyPr/>
                    <a:lstStyle/>
                    <a:p>
                      <a:r>
                        <a:rPr lang="es-CO" dirty="0"/>
                        <a:t>134</a:t>
                      </a: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755112203"/>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643</TotalTime>
  <Words>950</Words>
  <Application>Microsoft Office PowerPoint</Application>
  <PresentationFormat>On-screen Show (4:3)</PresentationFormat>
  <Paragraphs>195</Paragraphs>
  <Slides>21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Adobe Fangsong Std R</vt:lpstr>
      <vt:lpstr>Arial</vt:lpstr>
      <vt:lpstr>Calibri</vt:lpstr>
      <vt:lpstr>Calibri Light</vt:lpstr>
      <vt:lpstr>Californian FB</vt:lpstr>
      <vt:lpstr>Times New Roman</vt:lpstr>
      <vt:lpstr>Tema de Office</vt:lpstr>
      <vt:lpstr> </vt:lpstr>
      <vt:lpstr>INDIGENOUS PEOPLES’ VISION OF PEACE</vt:lpstr>
      <vt:lpstr>PowerPoint Presentation</vt:lpstr>
      <vt:lpstr>PowerPoint Presentation</vt:lpstr>
      <vt:lpstr>IMPLEMENTATION OF THE PEACE ACCORD FOR INDIGENOUS PEOPLES OF COLOMBIA</vt:lpstr>
      <vt:lpstr>IMPLEMENTATION OF THE PEACE ACCORD FOR  INDIGENOUS PEOPLES OF COLOMBIA</vt:lpstr>
      <vt:lpstr>NEW ADVERSE POLITICAL CONTEXT FOR THE PEACE IN COLOMBIA. </vt:lpstr>
      <vt:lpstr>   </vt:lpstr>
      <vt:lpstr> INDIGENOUS PEOPLES AND DEPARTMENTS MOST AFFECTED BY MASS FORCED DISPLACEMENT AND CONFINEMENT  </vt:lpstr>
      <vt:lpstr>PowerPoint Presentation</vt:lpstr>
      <vt:lpstr>PowerPoint Presentation</vt:lpstr>
      <vt:lpstr>PowerPoint Presentation</vt:lpstr>
      <vt:lpstr>PowerPoint Presentation</vt:lpstr>
      <vt:lpstr>PowerPoint Presentation</vt:lpstr>
      <vt:lpstr>TERRITORIAL COUNCIL OF CABILDOS OF THE SIERRA NEVADA OF SANTA MARTA  OF THE KOGI, ARHUACO, WIWA AND KANKUAMO PEOPLES IN ANCESTRAL TERRITORY – BLACK LINE</vt:lpstr>
      <vt:lpstr>OUR STRUGGLE TO REMAIN </vt:lpstr>
      <vt:lpstr>MOTHER DOCUMENT OF THE BLACK LINE - JABA SÉSHIZHA – OF THE FOUR INDIGENOUS PEOPLES OF THE SIERRA NEVADA OF SANTA MARTA </vt:lpstr>
      <vt:lpstr>PowerPoint Presentation</vt:lpstr>
      <vt:lpstr>PowerPoint Presentation</vt:lpstr>
      <vt:lpstr>CARTOGRAPHY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Omaira Cardenas</dc:creator>
  <cp:lastModifiedBy>Stanton, Kimberly</cp:lastModifiedBy>
  <cp:revision>73</cp:revision>
  <dcterms:created xsi:type="dcterms:W3CDTF">2019-04-05T01:35:30Z</dcterms:created>
  <dcterms:modified xsi:type="dcterms:W3CDTF">2019-04-22T19:35:49Z</dcterms:modified>
</cp:coreProperties>
</file>